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Lazydog" charset="1" panose="00000000000000000000"/>
      <p:regular r:id="rId31"/>
    </p:embeddedFont>
    <p:embeddedFont>
      <p:font typeface="IreneFlorentina" charset="1" panose="02000503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40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40.png" Type="http://schemas.openxmlformats.org/officeDocument/2006/relationships/image"/><Relationship Id="rId6" Target="../media/image2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40.png" Type="http://schemas.openxmlformats.org/officeDocument/2006/relationships/image"/><Relationship Id="rId6" Target="../media/image2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40.png" Type="http://schemas.openxmlformats.org/officeDocument/2006/relationships/image"/><Relationship Id="rId6" Target="../media/image2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639336"/>
            <a:ext cx="2795770" cy="1008328"/>
            <a:chOff x="0" y="0"/>
            <a:chExt cx="3727694" cy="13444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70305" y="2545232"/>
            <a:ext cx="12147389" cy="35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48"/>
              </a:lnSpc>
            </a:pPr>
            <a:r>
              <a:rPr lang="en-US" sz="1258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tugas</a:t>
            </a:r>
          </a:p>
          <a:p>
            <a:pPr algn="ctr">
              <a:lnSpc>
                <a:spcPts val="13848"/>
              </a:lnSpc>
            </a:pPr>
            <a:r>
              <a:rPr lang="en-US" sz="1258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Sistem Cerdas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07861" y="1691666"/>
            <a:ext cx="1991164" cy="2058752"/>
            <a:chOff x="0" y="0"/>
            <a:chExt cx="2654885" cy="2745002"/>
          </a:xfrm>
        </p:grpSpPr>
        <p:sp>
          <p:nvSpPr>
            <p:cNvPr name="Freeform 8" id="8"/>
            <p:cNvSpPr/>
            <p:nvPr/>
          </p:nvSpPr>
          <p:spPr>
            <a:xfrm flipH="false" flipV="false" rot="-1707413">
              <a:off x="895632" y="616805"/>
              <a:ext cx="1783071" cy="352156"/>
            </a:xfrm>
            <a:custGeom>
              <a:avLst/>
              <a:gdLst/>
              <a:ahLst/>
              <a:cxnLst/>
              <a:rect r="r" b="b" t="t" l="l"/>
              <a:pathLst>
                <a:path h="352156" w="1783071">
                  <a:moveTo>
                    <a:pt x="0" y="0"/>
                  </a:moveTo>
                  <a:lnTo>
                    <a:pt x="1783071" y="0"/>
                  </a:lnTo>
                  <a:lnTo>
                    <a:pt x="1783071" y="352156"/>
                  </a:lnTo>
                  <a:lnTo>
                    <a:pt x="0" y="352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000"/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2758" cy="2745002"/>
            </a:xfrm>
            <a:custGeom>
              <a:avLst/>
              <a:gdLst/>
              <a:ahLst/>
              <a:cxnLst/>
              <a:rect r="r" b="b" t="t" l="l"/>
              <a:pathLst>
                <a:path h="2745002" w="2432758">
                  <a:moveTo>
                    <a:pt x="0" y="0"/>
                  </a:moveTo>
                  <a:lnTo>
                    <a:pt x="2432758" y="0"/>
                  </a:lnTo>
                  <a:lnTo>
                    <a:pt x="2432758" y="2745002"/>
                  </a:lnTo>
                  <a:lnTo>
                    <a:pt x="0" y="2745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052213" y="1028700"/>
            <a:ext cx="2795770" cy="1008328"/>
            <a:chOff x="0" y="0"/>
            <a:chExt cx="3727694" cy="13444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593855" y="1532864"/>
            <a:ext cx="1485124" cy="1685247"/>
          </a:xfrm>
          <a:custGeom>
            <a:avLst/>
            <a:gdLst/>
            <a:ahLst/>
            <a:cxnLst/>
            <a:rect r="r" b="b" t="t" l="l"/>
            <a:pathLst>
              <a:path h="1685247" w="1485124">
                <a:moveTo>
                  <a:pt x="0" y="0"/>
                </a:moveTo>
                <a:lnTo>
                  <a:pt x="1485124" y="0"/>
                </a:lnTo>
                <a:lnTo>
                  <a:pt x="1485124" y="1685247"/>
                </a:lnTo>
                <a:lnTo>
                  <a:pt x="0" y="1685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771166" y="683338"/>
            <a:ext cx="2795770" cy="1008328"/>
            <a:chOff x="0" y="0"/>
            <a:chExt cx="3727694" cy="13444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822583" y="6766997"/>
            <a:ext cx="3203294" cy="1625672"/>
          </a:xfrm>
          <a:custGeom>
            <a:avLst/>
            <a:gdLst/>
            <a:ahLst/>
            <a:cxnLst/>
            <a:rect r="r" b="b" t="t" l="l"/>
            <a:pathLst>
              <a:path h="1625672" w="3203294">
                <a:moveTo>
                  <a:pt x="0" y="0"/>
                </a:moveTo>
                <a:lnTo>
                  <a:pt x="3203293" y="0"/>
                </a:lnTo>
                <a:lnTo>
                  <a:pt x="3203293" y="1625672"/>
                </a:lnTo>
                <a:lnTo>
                  <a:pt x="0" y="1625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771166" y="7656998"/>
            <a:ext cx="20253770" cy="3108919"/>
            <a:chOff x="0" y="0"/>
            <a:chExt cx="27005026" cy="4145226"/>
          </a:xfrm>
        </p:grpSpPr>
        <p:sp>
          <p:nvSpPr>
            <p:cNvPr name="Freeform 19" id="19"/>
            <p:cNvSpPr/>
            <p:nvPr/>
          </p:nvSpPr>
          <p:spPr>
            <a:xfrm flipH="true" flipV="true" rot="0">
              <a:off x="0" y="0"/>
              <a:ext cx="13572363" cy="4145226"/>
            </a:xfrm>
            <a:custGeom>
              <a:avLst/>
              <a:gdLst/>
              <a:ahLst/>
              <a:cxnLst/>
              <a:rect r="r" b="b" t="t" l="l"/>
              <a:pathLst>
                <a:path h="4145226" w="13572363">
                  <a:moveTo>
                    <a:pt x="13572363" y="4145226"/>
                  </a:moveTo>
                  <a:lnTo>
                    <a:pt x="0" y="4145226"/>
                  </a:lnTo>
                  <a:lnTo>
                    <a:pt x="0" y="0"/>
                  </a:lnTo>
                  <a:lnTo>
                    <a:pt x="13572363" y="0"/>
                  </a:lnTo>
                  <a:lnTo>
                    <a:pt x="13572363" y="4145226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true" rot="0">
              <a:off x="13432663" y="0"/>
              <a:ext cx="13572363" cy="4145226"/>
            </a:xfrm>
            <a:custGeom>
              <a:avLst/>
              <a:gdLst/>
              <a:ahLst/>
              <a:cxnLst/>
              <a:rect r="r" b="b" t="t" l="l"/>
              <a:pathLst>
                <a:path h="4145226" w="13572363">
                  <a:moveTo>
                    <a:pt x="0" y="4145226"/>
                  </a:moveTo>
                  <a:lnTo>
                    <a:pt x="13572363" y="4145226"/>
                  </a:lnTo>
                  <a:lnTo>
                    <a:pt x="13572363" y="0"/>
                  </a:lnTo>
                  <a:lnTo>
                    <a:pt x="0" y="0"/>
                  </a:lnTo>
                  <a:lnTo>
                    <a:pt x="0" y="4145226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052213" y="4781591"/>
            <a:ext cx="2795770" cy="1008328"/>
            <a:chOff x="0" y="0"/>
            <a:chExt cx="3727694" cy="13444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5078" y="6776522"/>
            <a:ext cx="11137844" cy="94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3328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Algoritma Decision Tree &amp;</a:t>
            </a:r>
          </a:p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sz="3328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Algoritma KNN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71166" y="6478183"/>
            <a:ext cx="2795770" cy="1008328"/>
            <a:chOff x="0" y="0"/>
            <a:chExt cx="3727694" cy="13444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536135" y="2995012"/>
            <a:ext cx="2400889" cy="865909"/>
            <a:chOff x="0" y="0"/>
            <a:chExt cx="3201185" cy="11545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19633" y="662127"/>
              <a:ext cx="2493259" cy="492419"/>
            </a:xfrm>
            <a:custGeom>
              <a:avLst/>
              <a:gdLst/>
              <a:ahLst/>
              <a:cxnLst/>
              <a:rect r="r" b="b" t="t" l="l"/>
              <a:pathLst>
                <a:path h="492419" w="2493259">
                  <a:moveTo>
                    <a:pt x="0" y="0"/>
                  </a:moveTo>
                  <a:lnTo>
                    <a:pt x="2493259" y="0"/>
                  </a:lnTo>
                  <a:lnTo>
                    <a:pt x="2493259" y="492418"/>
                  </a:lnTo>
                  <a:lnTo>
                    <a:pt x="0" y="492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01185" cy="908336"/>
            </a:xfrm>
            <a:custGeom>
              <a:avLst/>
              <a:gdLst/>
              <a:ahLst/>
              <a:cxnLst/>
              <a:rect r="r" b="b" t="t" l="l"/>
              <a:pathLst>
                <a:path h="908336" w="3201185">
                  <a:moveTo>
                    <a:pt x="0" y="0"/>
                  </a:moveTo>
                  <a:lnTo>
                    <a:pt x="3201185" y="0"/>
                  </a:lnTo>
                  <a:lnTo>
                    <a:pt x="3201185" y="908336"/>
                  </a:lnTo>
                  <a:lnTo>
                    <a:pt x="0" y="908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97696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1556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7404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0592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8624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-551827"/>
            <a:ext cx="21839798" cy="2295144"/>
            <a:chOff x="0" y="0"/>
            <a:chExt cx="29119731" cy="30601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060192"/>
                  </a:lnTo>
                  <a:lnTo>
                    <a:pt x="0" y="3060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9702115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9753600" y="0"/>
                  </a:moveTo>
                  <a:lnTo>
                    <a:pt x="0" y="0"/>
                  </a:lnTo>
                  <a:lnTo>
                    <a:pt x="0" y="3060192"/>
                  </a:lnTo>
                  <a:lnTo>
                    <a:pt x="9753600" y="3060192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9366131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060192"/>
                  </a:lnTo>
                  <a:lnTo>
                    <a:pt x="0" y="3060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312604" y="6923217"/>
            <a:ext cx="3004781" cy="1630094"/>
          </a:xfrm>
          <a:custGeom>
            <a:avLst/>
            <a:gdLst/>
            <a:ahLst/>
            <a:cxnLst/>
            <a:rect r="r" b="b" t="t" l="l"/>
            <a:pathLst>
              <a:path h="1630094" w="3004781">
                <a:moveTo>
                  <a:pt x="0" y="0"/>
                </a:moveTo>
                <a:lnTo>
                  <a:pt x="3004781" y="0"/>
                </a:lnTo>
                <a:lnTo>
                  <a:pt x="3004781" y="1630094"/>
                </a:lnTo>
                <a:lnTo>
                  <a:pt x="0" y="1630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96213" y="2863197"/>
            <a:ext cx="10895573" cy="99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Decision Tree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632231" y="2656933"/>
            <a:ext cx="713849" cy="771034"/>
          </a:xfrm>
          <a:custGeom>
            <a:avLst/>
            <a:gdLst/>
            <a:ahLst/>
            <a:cxnLst/>
            <a:rect r="r" b="b" t="t" l="l"/>
            <a:pathLst>
              <a:path h="771034" w="713849">
                <a:moveTo>
                  <a:pt x="0" y="0"/>
                </a:moveTo>
                <a:lnTo>
                  <a:pt x="713849" y="0"/>
                </a:lnTo>
                <a:lnTo>
                  <a:pt x="713849" y="771034"/>
                </a:lnTo>
                <a:lnTo>
                  <a:pt x="0" y="771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319694" y="4550882"/>
            <a:ext cx="13648611" cy="383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Metode klasifikasi populer yang menggunakan struktur pohon atau struktur berhirarki.</a:t>
            </a:r>
          </a:p>
          <a:p>
            <a:pPr algn="ctr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Karakteristik: Merupakan model prediksi.,</a:t>
            </a:r>
          </a:p>
          <a:p>
            <a:pPr algn="ctr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Mudah diinterpretasikan oleh manusia (human-readable).</a:t>
            </a:r>
          </a:p>
          <a:p>
            <a:pPr algn="ctr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Memetakan berbagai alternatif keputusan.</a:t>
            </a:r>
          </a:p>
          <a:p>
            <a:pPr algn="ctr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Catatan Pembicara: Decision Tree disebut "Pohon Keputusan". Ini adalah metode yang paling mudah dipahami karena alurnya jelas seperti bagan alir, berbeda dengan algoritma "black box" lainnya.</a:t>
            </a:r>
          </a:p>
          <a:p>
            <a:pPr algn="ctr">
              <a:lnSpc>
                <a:spcPts val="3030"/>
              </a:lnSpc>
              <a:spcBef>
                <a:spcPct val="0"/>
              </a:spcBef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996585" y="2992150"/>
            <a:ext cx="632038" cy="682670"/>
          </a:xfrm>
          <a:custGeom>
            <a:avLst/>
            <a:gdLst/>
            <a:ahLst/>
            <a:cxnLst/>
            <a:rect r="r" b="b" t="t" l="l"/>
            <a:pathLst>
              <a:path h="682670" w="632038">
                <a:moveTo>
                  <a:pt x="0" y="0"/>
                </a:moveTo>
                <a:lnTo>
                  <a:pt x="632038" y="0"/>
                </a:lnTo>
                <a:lnTo>
                  <a:pt x="632038" y="682669"/>
                </a:lnTo>
                <a:lnTo>
                  <a:pt x="0" y="6826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4677" y="1261610"/>
            <a:ext cx="2177500" cy="430056"/>
          </a:xfrm>
          <a:custGeom>
            <a:avLst/>
            <a:gdLst/>
            <a:ahLst/>
            <a:cxnLst/>
            <a:rect r="r" b="b" t="t" l="l"/>
            <a:pathLst>
              <a:path h="430056" w="2177500">
                <a:moveTo>
                  <a:pt x="0" y="0"/>
                </a:moveTo>
                <a:lnTo>
                  <a:pt x="2177499" y="0"/>
                </a:lnTo>
                <a:lnTo>
                  <a:pt x="2177499" y="430056"/>
                </a:lnTo>
                <a:lnTo>
                  <a:pt x="0" y="43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71166" y="683338"/>
            <a:ext cx="2795770" cy="793300"/>
          </a:xfrm>
          <a:custGeom>
            <a:avLst/>
            <a:gdLst/>
            <a:ahLst/>
            <a:cxnLst/>
            <a:rect r="r" b="b" t="t" l="l"/>
            <a:pathLst>
              <a:path h="793300" w="2795770">
                <a:moveTo>
                  <a:pt x="0" y="0"/>
                </a:moveTo>
                <a:lnTo>
                  <a:pt x="2795770" y="0"/>
                </a:lnTo>
                <a:lnTo>
                  <a:pt x="2795770" y="793300"/>
                </a:lnTo>
                <a:lnTo>
                  <a:pt x="0" y="793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38694" y="683338"/>
            <a:ext cx="2795770" cy="1008328"/>
            <a:chOff x="0" y="0"/>
            <a:chExt cx="3727694" cy="13444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663156" y="7302178"/>
            <a:ext cx="3854427" cy="1956122"/>
          </a:xfrm>
          <a:custGeom>
            <a:avLst/>
            <a:gdLst/>
            <a:ahLst/>
            <a:cxnLst/>
            <a:rect r="r" b="b" t="t" l="l"/>
            <a:pathLst>
              <a:path h="1956122" w="3854427">
                <a:moveTo>
                  <a:pt x="0" y="0"/>
                </a:moveTo>
                <a:lnTo>
                  <a:pt x="3854427" y="0"/>
                </a:lnTo>
                <a:lnTo>
                  <a:pt x="3854427" y="1956122"/>
                </a:lnTo>
                <a:lnTo>
                  <a:pt x="0" y="1956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5612" y="8101382"/>
            <a:ext cx="1927213" cy="978061"/>
          </a:xfrm>
          <a:custGeom>
            <a:avLst/>
            <a:gdLst/>
            <a:ahLst/>
            <a:cxnLst/>
            <a:rect r="r" b="b" t="t" l="l"/>
            <a:pathLst>
              <a:path h="978061" w="1927213">
                <a:moveTo>
                  <a:pt x="0" y="0"/>
                </a:moveTo>
                <a:lnTo>
                  <a:pt x="1927214" y="0"/>
                </a:lnTo>
                <a:lnTo>
                  <a:pt x="1927214" y="978061"/>
                </a:lnTo>
                <a:lnTo>
                  <a:pt x="0" y="978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443032"/>
            <a:ext cx="18288000" cy="2514600"/>
          </a:xfrm>
          <a:custGeom>
            <a:avLst/>
            <a:gdLst/>
            <a:ahLst/>
            <a:cxnLst/>
            <a:rect r="r" b="b" t="t" l="l"/>
            <a:pathLst>
              <a:path h="2514600" w="18288000">
                <a:moveTo>
                  <a:pt x="0" y="0"/>
                </a:moveTo>
                <a:lnTo>
                  <a:pt x="18288000" y="0"/>
                </a:lnTo>
                <a:lnTo>
                  <a:pt x="182880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41351" y="5098425"/>
            <a:ext cx="2177500" cy="430056"/>
          </a:xfrm>
          <a:custGeom>
            <a:avLst/>
            <a:gdLst/>
            <a:ahLst/>
            <a:cxnLst/>
            <a:rect r="r" b="b" t="t" l="l"/>
            <a:pathLst>
              <a:path h="430056" w="2177500">
                <a:moveTo>
                  <a:pt x="0" y="0"/>
                </a:moveTo>
                <a:lnTo>
                  <a:pt x="2177500" y="0"/>
                </a:lnTo>
                <a:lnTo>
                  <a:pt x="2177500" y="430056"/>
                </a:lnTo>
                <a:lnTo>
                  <a:pt x="0" y="43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47925" y="3530804"/>
            <a:ext cx="1964352" cy="1782649"/>
          </a:xfrm>
          <a:custGeom>
            <a:avLst/>
            <a:gdLst/>
            <a:ahLst/>
            <a:cxnLst/>
            <a:rect r="r" b="b" t="t" l="l"/>
            <a:pathLst>
              <a:path h="1782649" w="1964352">
                <a:moveTo>
                  <a:pt x="0" y="0"/>
                </a:moveTo>
                <a:lnTo>
                  <a:pt x="1964352" y="0"/>
                </a:lnTo>
                <a:lnTo>
                  <a:pt x="1964352" y="1782649"/>
                </a:lnTo>
                <a:lnTo>
                  <a:pt x="0" y="1782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96213" y="1318760"/>
            <a:ext cx="10895573" cy="99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Anatomi Decision Tree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47306" y="4160352"/>
            <a:ext cx="4844580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Root Node (Akar): Node paling atas (Parent awal). Titik awal pemecahan data.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0577" y="2409372"/>
            <a:ext cx="6146846" cy="1121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9"/>
              </a:lnSpc>
            </a:pPr>
            <a:r>
              <a:rPr lang="en-US" sz="3917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Struktur pohon terdiri dari tiga bagian utama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26967" y="4160352"/>
            <a:ext cx="4844580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Internal Node: Node percabangan yang berada di antara Root dan Leaf. Memiliki parent dan child.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64209" y="5836892"/>
            <a:ext cx="6531784" cy="169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Leaf Node (Daun/Dead Node): Node ujung yang tidak memiliki percabangan lagi (tidak punya "kaki"). Ini adalah hasil keputusan akhir.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6213" y="878478"/>
            <a:ext cx="10895573" cy="219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8"/>
              </a:lnSpc>
            </a:pPr>
            <a:r>
              <a:rPr lang="en-US" sz="77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Algoritma pada Decision Tree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094379" y="3341977"/>
            <a:ext cx="3729004" cy="3973622"/>
            <a:chOff x="0" y="0"/>
            <a:chExt cx="812800" cy="8661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66119"/>
            </a:xfrm>
            <a:custGeom>
              <a:avLst/>
              <a:gdLst/>
              <a:ahLst/>
              <a:cxnLst/>
              <a:rect r="r" b="b" t="t" l="l"/>
              <a:pathLst>
                <a:path h="866119" w="812800">
                  <a:moveTo>
                    <a:pt x="105883" y="0"/>
                  </a:moveTo>
                  <a:lnTo>
                    <a:pt x="706917" y="0"/>
                  </a:lnTo>
                  <a:cubicBezTo>
                    <a:pt x="765395" y="0"/>
                    <a:pt x="812800" y="47405"/>
                    <a:pt x="812800" y="105883"/>
                  </a:cubicBezTo>
                  <a:lnTo>
                    <a:pt x="812800" y="760236"/>
                  </a:lnTo>
                  <a:cubicBezTo>
                    <a:pt x="812800" y="818713"/>
                    <a:pt x="765395" y="866119"/>
                    <a:pt x="706917" y="866119"/>
                  </a:cubicBezTo>
                  <a:lnTo>
                    <a:pt x="105883" y="866119"/>
                  </a:lnTo>
                  <a:cubicBezTo>
                    <a:pt x="47405" y="866119"/>
                    <a:pt x="0" y="818713"/>
                    <a:pt x="0" y="760236"/>
                  </a:cubicBezTo>
                  <a:lnTo>
                    <a:pt x="0" y="105883"/>
                  </a:lnTo>
                  <a:cubicBezTo>
                    <a:pt x="0" y="47405"/>
                    <a:pt x="47405" y="0"/>
                    <a:pt x="1058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904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33741" y="3348904"/>
            <a:ext cx="3729004" cy="3973622"/>
            <a:chOff x="0" y="0"/>
            <a:chExt cx="812800" cy="866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66119"/>
            </a:xfrm>
            <a:custGeom>
              <a:avLst/>
              <a:gdLst/>
              <a:ahLst/>
              <a:cxnLst/>
              <a:rect r="r" b="b" t="t" l="l"/>
              <a:pathLst>
                <a:path h="866119" w="812800">
                  <a:moveTo>
                    <a:pt x="105883" y="0"/>
                  </a:moveTo>
                  <a:lnTo>
                    <a:pt x="706917" y="0"/>
                  </a:lnTo>
                  <a:cubicBezTo>
                    <a:pt x="765395" y="0"/>
                    <a:pt x="812800" y="47405"/>
                    <a:pt x="812800" y="105883"/>
                  </a:cubicBezTo>
                  <a:lnTo>
                    <a:pt x="812800" y="760236"/>
                  </a:lnTo>
                  <a:cubicBezTo>
                    <a:pt x="812800" y="818713"/>
                    <a:pt x="765395" y="866119"/>
                    <a:pt x="706917" y="866119"/>
                  </a:cubicBezTo>
                  <a:lnTo>
                    <a:pt x="105883" y="866119"/>
                  </a:lnTo>
                  <a:cubicBezTo>
                    <a:pt x="47405" y="866119"/>
                    <a:pt x="0" y="818713"/>
                    <a:pt x="0" y="760236"/>
                  </a:cubicBezTo>
                  <a:lnTo>
                    <a:pt x="0" y="105883"/>
                  </a:lnTo>
                  <a:cubicBezTo>
                    <a:pt x="0" y="47405"/>
                    <a:pt x="47405" y="0"/>
                    <a:pt x="1058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904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677153" y="-1358176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3" y="0"/>
                </a:lnTo>
                <a:lnTo>
                  <a:pt x="4106453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16929" y="-1358176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4" y="0"/>
                </a:lnTo>
                <a:lnTo>
                  <a:pt x="4106454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48675" y="-1377571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4" y="0"/>
                </a:lnTo>
                <a:lnTo>
                  <a:pt x="4106454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81226" y="-1383364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4" y="0"/>
                </a:lnTo>
                <a:lnTo>
                  <a:pt x="4106454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31217" y="-1377571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3" y="0"/>
                </a:lnTo>
                <a:lnTo>
                  <a:pt x="4106453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10054" y="-1358176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4" y="0"/>
                </a:lnTo>
                <a:lnTo>
                  <a:pt x="4106454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590554" y="266023"/>
            <a:ext cx="2636213" cy="4793115"/>
          </a:xfrm>
          <a:custGeom>
            <a:avLst/>
            <a:gdLst/>
            <a:ahLst/>
            <a:cxnLst/>
            <a:rect r="r" b="b" t="t" l="l"/>
            <a:pathLst>
              <a:path h="4793115" w="2636213">
                <a:moveTo>
                  <a:pt x="0" y="0"/>
                </a:moveTo>
                <a:lnTo>
                  <a:pt x="2636213" y="0"/>
                </a:lnTo>
                <a:lnTo>
                  <a:pt x="2636213" y="4793115"/>
                </a:lnTo>
                <a:lnTo>
                  <a:pt x="0" y="479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908661" y="4557225"/>
            <a:ext cx="1813547" cy="1054124"/>
          </a:xfrm>
          <a:custGeom>
            <a:avLst/>
            <a:gdLst/>
            <a:ahLst/>
            <a:cxnLst/>
            <a:rect r="r" b="b" t="t" l="l"/>
            <a:pathLst>
              <a:path h="1054124" w="1813547">
                <a:moveTo>
                  <a:pt x="0" y="0"/>
                </a:moveTo>
                <a:lnTo>
                  <a:pt x="1813546" y="0"/>
                </a:lnTo>
                <a:lnTo>
                  <a:pt x="1813546" y="1054124"/>
                </a:lnTo>
                <a:lnTo>
                  <a:pt x="0" y="1054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938068" y="7265024"/>
            <a:ext cx="13093197" cy="3584263"/>
          </a:xfrm>
          <a:custGeom>
            <a:avLst/>
            <a:gdLst/>
            <a:ahLst/>
            <a:cxnLst/>
            <a:rect r="r" b="b" t="t" l="l"/>
            <a:pathLst>
              <a:path h="3584263" w="13093197">
                <a:moveTo>
                  <a:pt x="0" y="0"/>
                </a:moveTo>
                <a:lnTo>
                  <a:pt x="13093197" y="0"/>
                </a:lnTo>
                <a:lnTo>
                  <a:pt x="13093197" y="3584263"/>
                </a:lnTo>
                <a:lnTo>
                  <a:pt x="0" y="3584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42334" y="3385797"/>
            <a:ext cx="4033094" cy="141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2722" spc="47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CART (Classification and Regression Tree)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25014" y="5103337"/>
            <a:ext cx="3267733" cy="175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975" spc="341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Algoritma default yang umum digunakan dalam library Python (seperti di Jupyter Notebook).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14443" y="3890695"/>
            <a:ext cx="4167599" cy="37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2722" spc="47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Algoritma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64377" y="5034592"/>
            <a:ext cx="3267733" cy="175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975" spc="341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ID3 (Iterative Dichotomiser 3)</a:t>
            </a:r>
          </a:p>
          <a:p>
            <a:pPr algn="ctr">
              <a:lnSpc>
                <a:spcPts val="2015"/>
              </a:lnSpc>
            </a:pPr>
          </a:p>
          <a:p>
            <a:pPr algn="ctr">
              <a:lnSpc>
                <a:spcPts val="2015"/>
              </a:lnSpc>
            </a:pPr>
            <a:r>
              <a:rPr lang="en-US" sz="1975" spc="341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C4.5</a:t>
            </a:r>
          </a:p>
          <a:p>
            <a:pPr algn="ctr">
              <a:lnSpc>
                <a:spcPts val="2015"/>
              </a:lnSpc>
            </a:pPr>
          </a:p>
          <a:p>
            <a:pPr algn="ctr">
              <a:lnSpc>
                <a:spcPts val="2015"/>
              </a:lnSpc>
            </a:pPr>
            <a:r>
              <a:rPr lang="en-US" sz="1975" spc="341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C5.0</a:t>
            </a:r>
          </a:p>
          <a:p>
            <a:pPr algn="ctr">
              <a:lnSpc>
                <a:spcPts val="2015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461204" y="8482421"/>
            <a:ext cx="13093197" cy="3584263"/>
          </a:xfrm>
          <a:custGeom>
            <a:avLst/>
            <a:gdLst/>
            <a:ahLst/>
            <a:cxnLst/>
            <a:rect r="r" b="b" t="t" l="l"/>
            <a:pathLst>
              <a:path h="3584263" w="13093197">
                <a:moveTo>
                  <a:pt x="0" y="0"/>
                </a:moveTo>
                <a:lnTo>
                  <a:pt x="13093197" y="0"/>
                </a:lnTo>
                <a:lnTo>
                  <a:pt x="13093197" y="3584263"/>
                </a:lnTo>
                <a:lnTo>
                  <a:pt x="0" y="3584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71166" y="683338"/>
            <a:ext cx="2795770" cy="1008328"/>
            <a:chOff x="0" y="0"/>
            <a:chExt cx="3727694" cy="13444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8694" y="683338"/>
            <a:ext cx="2795770" cy="1008328"/>
            <a:chOff x="0" y="0"/>
            <a:chExt cx="3727694" cy="1344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8615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70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12859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213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789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015401" y="8508803"/>
            <a:ext cx="5510116" cy="3684890"/>
          </a:xfrm>
          <a:custGeom>
            <a:avLst/>
            <a:gdLst/>
            <a:ahLst/>
            <a:cxnLst/>
            <a:rect r="r" b="b" t="t" l="l"/>
            <a:pathLst>
              <a:path h="3684890" w="5510116">
                <a:moveTo>
                  <a:pt x="0" y="0"/>
                </a:moveTo>
                <a:lnTo>
                  <a:pt x="5510116" y="0"/>
                </a:lnTo>
                <a:lnTo>
                  <a:pt x="5510116" y="3684890"/>
                </a:lnTo>
                <a:lnTo>
                  <a:pt x="0" y="3684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8381" y="2664709"/>
            <a:ext cx="9282078" cy="4648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Fungsi: Mengukur "ketidakmurnian" data untuk menentukan pemisahan (splitting) optimal dari simpul akar.</a:t>
            </a:r>
          </a:p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Prinsip Dasar:</a:t>
            </a:r>
          </a:p>
          <a:p>
            <a:pPr algn="l" marL="659475" indent="-329738" lvl="1">
              <a:lnSpc>
                <a:spcPts val="3359"/>
              </a:lnSpc>
              <a:buAutoNum type="arabicPeriod" startAt="1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Hanya berfungsi untuk target kategori (pemisahan biner).</a:t>
            </a:r>
          </a:p>
          <a:p>
            <a:pPr algn="l" marL="659475" indent="-329738" lvl="1">
              <a:lnSpc>
                <a:spcPts val="3359"/>
              </a:lnSpc>
              <a:buAutoNum type="arabicPeriod" startAt="1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Nilai 0: Sempurna / Murni (Semua data dalam node masuk satu kelas).</a:t>
            </a:r>
          </a:p>
          <a:p>
            <a:pPr algn="l" marL="659475" indent="-329738" lvl="1">
              <a:lnSpc>
                <a:spcPts val="3359"/>
              </a:lnSpc>
              <a:buAutoNum type="arabicPeriod" startAt="1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Nilai 1 (atau maksimal 0.5 pada biner): Impure / Tidak Murni.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7276167"/>
            <a:ext cx="8125286" cy="5433785"/>
          </a:xfrm>
          <a:custGeom>
            <a:avLst/>
            <a:gdLst/>
            <a:ahLst/>
            <a:cxnLst/>
            <a:rect r="r" b="b" t="t" l="l"/>
            <a:pathLst>
              <a:path h="5433785" w="8125286">
                <a:moveTo>
                  <a:pt x="0" y="0"/>
                </a:moveTo>
                <a:lnTo>
                  <a:pt x="8125286" y="0"/>
                </a:lnTo>
                <a:lnTo>
                  <a:pt x="8125286" y="5433785"/>
                </a:lnTo>
                <a:lnTo>
                  <a:pt x="0" y="5433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10815" y="2899584"/>
            <a:ext cx="7148485" cy="2243916"/>
          </a:xfrm>
          <a:custGeom>
            <a:avLst/>
            <a:gdLst/>
            <a:ahLst/>
            <a:cxnLst/>
            <a:rect r="r" b="b" t="t" l="l"/>
            <a:pathLst>
              <a:path h="2243916" w="7148485">
                <a:moveTo>
                  <a:pt x="0" y="0"/>
                </a:moveTo>
                <a:lnTo>
                  <a:pt x="7148485" y="0"/>
                </a:lnTo>
                <a:lnTo>
                  <a:pt x="7148485" y="2243916"/>
                </a:lnTo>
                <a:lnTo>
                  <a:pt x="0" y="22439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4069" t="0" r="-24635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96213" y="485838"/>
            <a:ext cx="10895573" cy="19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Gini Impurity (Ketidakmurnian)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50425" y="5591175"/>
            <a:ext cx="7108875" cy="213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 Kita mencari nilai Gini yang paling rendah. Semakin rendah nilai Gini, semakin murni data tersebut, yang berarti pemisahannya semakin bagus.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615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70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12859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213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789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6213" y="562282"/>
            <a:ext cx="10895573" cy="19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Perhitungan Gini Impurity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72259" y="2870232"/>
            <a:ext cx="12743483" cy="374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Studi Kasus Pemisahan Ruas Kiri &amp; Kanan:</a:t>
            </a:r>
          </a:p>
          <a:p>
            <a:pPr algn="l" marL="583961" indent="-291981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Ruas Kiri (4 Data, Semua Biru): </a:t>
            </a: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$1 - (4/4)^2 = 0$ (Murni)</a:t>
            </a:r>
          </a:p>
          <a:p>
            <a:pPr algn="l">
              <a:lnSpc>
                <a:spcPts val="2975"/>
              </a:lnSpc>
            </a:pPr>
          </a:p>
          <a:p>
            <a:pPr algn="l" marL="583961" indent="-291981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Ruas Kanan (6 Data: 1 Biru, 5 Hijau):</a:t>
            </a: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$1 - [(1/6)^2 + (5/6)^2] = 0.278$</a:t>
            </a:r>
          </a:p>
          <a:p>
            <a:pPr algn="l">
              <a:lnSpc>
                <a:spcPts val="2975"/>
              </a:lnSpc>
            </a:pPr>
          </a:p>
          <a:p>
            <a:pPr algn="l">
              <a:lnSpc>
                <a:spcPts val="2975"/>
              </a:lnSpc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Average Gini Impurity:</a:t>
            </a:r>
          </a:p>
          <a:p>
            <a:pPr algn="l" marL="583961" indent="-291981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Dihitung berdasarkan rata-rata terbobot dari total data di setiap ruas.</a:t>
            </a:r>
          </a:p>
          <a:p>
            <a:pPr algn="l">
              <a:lnSpc>
                <a:spcPts val="297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15401" y="7415855"/>
            <a:ext cx="5510116" cy="3684890"/>
          </a:xfrm>
          <a:custGeom>
            <a:avLst/>
            <a:gdLst/>
            <a:ahLst/>
            <a:cxnLst/>
            <a:rect r="r" b="b" t="t" l="l"/>
            <a:pathLst>
              <a:path h="3684890" w="5510116">
                <a:moveTo>
                  <a:pt x="0" y="0"/>
                </a:moveTo>
                <a:lnTo>
                  <a:pt x="5510116" y="0"/>
                </a:lnTo>
                <a:lnTo>
                  <a:pt x="5510116" y="3684890"/>
                </a:lnTo>
                <a:lnTo>
                  <a:pt x="0" y="3684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66430" y="5289356"/>
            <a:ext cx="8125286" cy="5433785"/>
          </a:xfrm>
          <a:custGeom>
            <a:avLst/>
            <a:gdLst/>
            <a:ahLst/>
            <a:cxnLst/>
            <a:rect r="r" b="b" t="t" l="l"/>
            <a:pathLst>
              <a:path h="5433785" w="8125286">
                <a:moveTo>
                  <a:pt x="0" y="0"/>
                </a:moveTo>
                <a:lnTo>
                  <a:pt x="8125287" y="0"/>
                </a:lnTo>
                <a:lnTo>
                  <a:pt x="8125287" y="5433785"/>
                </a:lnTo>
                <a:lnTo>
                  <a:pt x="0" y="5433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9712" y="505132"/>
            <a:ext cx="2674596" cy="1345336"/>
            <a:chOff x="0" y="0"/>
            <a:chExt cx="3566129" cy="17937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52360" y="1220374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66129" cy="1423850"/>
            </a:xfrm>
            <a:custGeom>
              <a:avLst/>
              <a:gdLst/>
              <a:ahLst/>
              <a:cxnLst/>
              <a:rect r="r" b="b" t="t" l="l"/>
              <a:pathLst>
                <a:path h="1423850" w="3566129">
                  <a:moveTo>
                    <a:pt x="0" y="0"/>
                  </a:moveTo>
                  <a:lnTo>
                    <a:pt x="3566129" y="0"/>
                  </a:lnTo>
                  <a:lnTo>
                    <a:pt x="3566129" y="1423850"/>
                  </a:lnTo>
                  <a:lnTo>
                    <a:pt x="0" y="1423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8763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102398" y="593377"/>
            <a:ext cx="2674596" cy="1345336"/>
            <a:chOff x="0" y="0"/>
            <a:chExt cx="3566129" cy="17937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52360" y="1220374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66129" cy="1423850"/>
            </a:xfrm>
            <a:custGeom>
              <a:avLst/>
              <a:gdLst/>
              <a:ahLst/>
              <a:cxnLst/>
              <a:rect r="r" b="b" t="t" l="l"/>
              <a:pathLst>
                <a:path h="1423850" w="3566129">
                  <a:moveTo>
                    <a:pt x="0" y="0"/>
                  </a:moveTo>
                  <a:lnTo>
                    <a:pt x="3566129" y="0"/>
                  </a:lnTo>
                  <a:lnTo>
                    <a:pt x="3566129" y="1423850"/>
                  </a:lnTo>
                  <a:lnTo>
                    <a:pt x="0" y="1423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8763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8651" y="1691666"/>
            <a:ext cx="1991164" cy="2058752"/>
            <a:chOff x="0" y="0"/>
            <a:chExt cx="2654885" cy="2745002"/>
          </a:xfrm>
        </p:grpSpPr>
        <p:sp>
          <p:nvSpPr>
            <p:cNvPr name="Freeform 4" id="4"/>
            <p:cNvSpPr/>
            <p:nvPr/>
          </p:nvSpPr>
          <p:spPr>
            <a:xfrm flipH="false" flipV="false" rot="-1707413">
              <a:off x="895632" y="616805"/>
              <a:ext cx="1783071" cy="352156"/>
            </a:xfrm>
            <a:custGeom>
              <a:avLst/>
              <a:gdLst/>
              <a:ahLst/>
              <a:cxnLst/>
              <a:rect r="r" b="b" t="t" l="l"/>
              <a:pathLst>
                <a:path h="352156" w="1783071">
                  <a:moveTo>
                    <a:pt x="0" y="0"/>
                  </a:moveTo>
                  <a:lnTo>
                    <a:pt x="1783071" y="0"/>
                  </a:lnTo>
                  <a:lnTo>
                    <a:pt x="1783071" y="352156"/>
                  </a:lnTo>
                  <a:lnTo>
                    <a:pt x="0" y="352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2758" cy="2745002"/>
            </a:xfrm>
            <a:custGeom>
              <a:avLst/>
              <a:gdLst/>
              <a:ahLst/>
              <a:cxnLst/>
              <a:rect r="r" b="b" t="t" l="l"/>
              <a:pathLst>
                <a:path h="2745002" w="2432758">
                  <a:moveTo>
                    <a:pt x="0" y="0"/>
                  </a:moveTo>
                  <a:lnTo>
                    <a:pt x="2432758" y="0"/>
                  </a:lnTo>
                  <a:lnTo>
                    <a:pt x="2432758" y="2745002"/>
                  </a:lnTo>
                  <a:lnTo>
                    <a:pt x="0" y="2745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052213" y="1028700"/>
            <a:ext cx="2795770" cy="1008328"/>
            <a:chOff x="0" y="0"/>
            <a:chExt cx="3727694" cy="1344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25876" y="2322878"/>
            <a:ext cx="1485124" cy="1685247"/>
          </a:xfrm>
          <a:custGeom>
            <a:avLst/>
            <a:gdLst/>
            <a:ahLst/>
            <a:cxnLst/>
            <a:rect r="r" b="b" t="t" l="l"/>
            <a:pathLst>
              <a:path h="1685247" w="1485124">
                <a:moveTo>
                  <a:pt x="0" y="0"/>
                </a:moveTo>
                <a:lnTo>
                  <a:pt x="1485124" y="0"/>
                </a:lnTo>
                <a:lnTo>
                  <a:pt x="1485124" y="1685247"/>
                </a:lnTo>
                <a:lnTo>
                  <a:pt x="0" y="1685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771166" y="683338"/>
            <a:ext cx="2795770" cy="1008328"/>
            <a:chOff x="0" y="0"/>
            <a:chExt cx="3727694" cy="13444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822583" y="6766997"/>
            <a:ext cx="3203294" cy="1625672"/>
          </a:xfrm>
          <a:custGeom>
            <a:avLst/>
            <a:gdLst/>
            <a:ahLst/>
            <a:cxnLst/>
            <a:rect r="r" b="b" t="t" l="l"/>
            <a:pathLst>
              <a:path h="1625672" w="3203294">
                <a:moveTo>
                  <a:pt x="0" y="0"/>
                </a:moveTo>
                <a:lnTo>
                  <a:pt x="3203293" y="0"/>
                </a:lnTo>
                <a:lnTo>
                  <a:pt x="3203293" y="1625672"/>
                </a:lnTo>
                <a:lnTo>
                  <a:pt x="0" y="1625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771166" y="7656998"/>
            <a:ext cx="20253770" cy="3108919"/>
            <a:chOff x="0" y="0"/>
            <a:chExt cx="27005026" cy="4145226"/>
          </a:xfrm>
        </p:grpSpPr>
        <p:sp>
          <p:nvSpPr>
            <p:cNvPr name="Freeform 15" id="15"/>
            <p:cNvSpPr/>
            <p:nvPr/>
          </p:nvSpPr>
          <p:spPr>
            <a:xfrm flipH="true" flipV="true" rot="0">
              <a:off x="0" y="0"/>
              <a:ext cx="13572363" cy="4145226"/>
            </a:xfrm>
            <a:custGeom>
              <a:avLst/>
              <a:gdLst/>
              <a:ahLst/>
              <a:cxnLst/>
              <a:rect r="r" b="b" t="t" l="l"/>
              <a:pathLst>
                <a:path h="4145226" w="13572363">
                  <a:moveTo>
                    <a:pt x="13572363" y="4145226"/>
                  </a:moveTo>
                  <a:lnTo>
                    <a:pt x="0" y="4145226"/>
                  </a:lnTo>
                  <a:lnTo>
                    <a:pt x="0" y="0"/>
                  </a:lnTo>
                  <a:lnTo>
                    <a:pt x="13572363" y="0"/>
                  </a:lnTo>
                  <a:lnTo>
                    <a:pt x="13572363" y="4145226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true" rot="0">
              <a:off x="13432663" y="0"/>
              <a:ext cx="13572363" cy="4145226"/>
            </a:xfrm>
            <a:custGeom>
              <a:avLst/>
              <a:gdLst/>
              <a:ahLst/>
              <a:cxnLst/>
              <a:rect r="r" b="b" t="t" l="l"/>
              <a:pathLst>
                <a:path h="4145226" w="13572363">
                  <a:moveTo>
                    <a:pt x="0" y="4145226"/>
                  </a:moveTo>
                  <a:lnTo>
                    <a:pt x="13572363" y="4145226"/>
                  </a:lnTo>
                  <a:lnTo>
                    <a:pt x="13572363" y="0"/>
                  </a:lnTo>
                  <a:lnTo>
                    <a:pt x="0" y="0"/>
                  </a:lnTo>
                  <a:lnTo>
                    <a:pt x="0" y="4145226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052213" y="4781591"/>
            <a:ext cx="2795770" cy="1008328"/>
            <a:chOff x="0" y="0"/>
            <a:chExt cx="3727694" cy="13444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3755778" y="7153186"/>
            <a:ext cx="11199881" cy="1796708"/>
          </a:xfrm>
          <a:custGeom>
            <a:avLst/>
            <a:gdLst/>
            <a:ahLst/>
            <a:cxnLst/>
            <a:rect r="r" b="b" t="t" l="l"/>
            <a:pathLst>
              <a:path h="1796708" w="11199881">
                <a:moveTo>
                  <a:pt x="0" y="0"/>
                </a:moveTo>
                <a:lnTo>
                  <a:pt x="11199881" y="0"/>
                </a:lnTo>
                <a:lnTo>
                  <a:pt x="11199881" y="1796708"/>
                </a:lnTo>
                <a:lnTo>
                  <a:pt x="0" y="17967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1763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307564" y="919454"/>
            <a:ext cx="11672871" cy="121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1"/>
              </a:lnSpc>
            </a:pPr>
            <a:r>
              <a:rPr lang="en-US" sz="8510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Information Gain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719" y="2721042"/>
            <a:ext cx="7113857" cy="4648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Definisi: Pengukuran seberapa besar berkurangnya entropi (ketidakpastian) akibat proses splitting.</a:t>
            </a:r>
          </a:p>
          <a:p>
            <a:pPr algn="l">
              <a:lnSpc>
                <a:spcPts val="3359"/>
              </a:lnSpc>
            </a:pPr>
          </a:p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Fungsi: Menentukan fitur mana yang paling penting untuk dijadikan Root Node atau pemecah utama.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326298" y="3829415"/>
            <a:ext cx="7113857" cy="213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Semakin tinggi nilai Information Gain, semakin bagus fitur tersebut untuk dijadikan pertanyaan pemecah masalah.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8651" y="1691666"/>
            <a:ext cx="1991164" cy="2058752"/>
            <a:chOff x="0" y="0"/>
            <a:chExt cx="2654885" cy="2745002"/>
          </a:xfrm>
        </p:grpSpPr>
        <p:sp>
          <p:nvSpPr>
            <p:cNvPr name="Freeform 4" id="4"/>
            <p:cNvSpPr/>
            <p:nvPr/>
          </p:nvSpPr>
          <p:spPr>
            <a:xfrm flipH="false" flipV="false" rot="-1707413">
              <a:off x="895632" y="616805"/>
              <a:ext cx="1783071" cy="352156"/>
            </a:xfrm>
            <a:custGeom>
              <a:avLst/>
              <a:gdLst/>
              <a:ahLst/>
              <a:cxnLst/>
              <a:rect r="r" b="b" t="t" l="l"/>
              <a:pathLst>
                <a:path h="352156" w="1783071">
                  <a:moveTo>
                    <a:pt x="0" y="0"/>
                  </a:moveTo>
                  <a:lnTo>
                    <a:pt x="1783071" y="0"/>
                  </a:lnTo>
                  <a:lnTo>
                    <a:pt x="1783071" y="352156"/>
                  </a:lnTo>
                  <a:lnTo>
                    <a:pt x="0" y="352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2758" cy="2745002"/>
            </a:xfrm>
            <a:custGeom>
              <a:avLst/>
              <a:gdLst/>
              <a:ahLst/>
              <a:cxnLst/>
              <a:rect r="r" b="b" t="t" l="l"/>
              <a:pathLst>
                <a:path h="2745002" w="2432758">
                  <a:moveTo>
                    <a:pt x="0" y="0"/>
                  </a:moveTo>
                  <a:lnTo>
                    <a:pt x="2432758" y="0"/>
                  </a:lnTo>
                  <a:lnTo>
                    <a:pt x="2432758" y="2745002"/>
                  </a:lnTo>
                  <a:lnTo>
                    <a:pt x="0" y="2745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052213" y="1028700"/>
            <a:ext cx="2795770" cy="1008328"/>
            <a:chOff x="0" y="0"/>
            <a:chExt cx="3727694" cy="1344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25876" y="2322878"/>
            <a:ext cx="1485124" cy="1685247"/>
          </a:xfrm>
          <a:custGeom>
            <a:avLst/>
            <a:gdLst/>
            <a:ahLst/>
            <a:cxnLst/>
            <a:rect r="r" b="b" t="t" l="l"/>
            <a:pathLst>
              <a:path h="1685247" w="1485124">
                <a:moveTo>
                  <a:pt x="0" y="0"/>
                </a:moveTo>
                <a:lnTo>
                  <a:pt x="1485124" y="0"/>
                </a:lnTo>
                <a:lnTo>
                  <a:pt x="1485124" y="1685247"/>
                </a:lnTo>
                <a:lnTo>
                  <a:pt x="0" y="1685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771166" y="683338"/>
            <a:ext cx="2795770" cy="1008328"/>
            <a:chOff x="0" y="0"/>
            <a:chExt cx="3727694" cy="13444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822583" y="6766997"/>
            <a:ext cx="3203294" cy="1625672"/>
          </a:xfrm>
          <a:custGeom>
            <a:avLst/>
            <a:gdLst/>
            <a:ahLst/>
            <a:cxnLst/>
            <a:rect r="r" b="b" t="t" l="l"/>
            <a:pathLst>
              <a:path h="1625672" w="3203294">
                <a:moveTo>
                  <a:pt x="0" y="0"/>
                </a:moveTo>
                <a:lnTo>
                  <a:pt x="3203293" y="0"/>
                </a:lnTo>
                <a:lnTo>
                  <a:pt x="3203293" y="1625672"/>
                </a:lnTo>
                <a:lnTo>
                  <a:pt x="0" y="1625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771166" y="7656998"/>
            <a:ext cx="20253770" cy="3108919"/>
            <a:chOff x="0" y="0"/>
            <a:chExt cx="27005026" cy="4145226"/>
          </a:xfrm>
        </p:grpSpPr>
        <p:sp>
          <p:nvSpPr>
            <p:cNvPr name="Freeform 15" id="15"/>
            <p:cNvSpPr/>
            <p:nvPr/>
          </p:nvSpPr>
          <p:spPr>
            <a:xfrm flipH="true" flipV="true" rot="0">
              <a:off x="0" y="0"/>
              <a:ext cx="13572363" cy="4145226"/>
            </a:xfrm>
            <a:custGeom>
              <a:avLst/>
              <a:gdLst/>
              <a:ahLst/>
              <a:cxnLst/>
              <a:rect r="r" b="b" t="t" l="l"/>
              <a:pathLst>
                <a:path h="4145226" w="13572363">
                  <a:moveTo>
                    <a:pt x="13572363" y="4145226"/>
                  </a:moveTo>
                  <a:lnTo>
                    <a:pt x="0" y="4145226"/>
                  </a:lnTo>
                  <a:lnTo>
                    <a:pt x="0" y="0"/>
                  </a:lnTo>
                  <a:lnTo>
                    <a:pt x="13572363" y="0"/>
                  </a:lnTo>
                  <a:lnTo>
                    <a:pt x="13572363" y="4145226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true" rot="0">
              <a:off x="13432663" y="0"/>
              <a:ext cx="13572363" cy="4145226"/>
            </a:xfrm>
            <a:custGeom>
              <a:avLst/>
              <a:gdLst/>
              <a:ahLst/>
              <a:cxnLst/>
              <a:rect r="r" b="b" t="t" l="l"/>
              <a:pathLst>
                <a:path h="4145226" w="13572363">
                  <a:moveTo>
                    <a:pt x="0" y="4145226"/>
                  </a:moveTo>
                  <a:lnTo>
                    <a:pt x="13572363" y="4145226"/>
                  </a:lnTo>
                  <a:lnTo>
                    <a:pt x="13572363" y="0"/>
                  </a:lnTo>
                  <a:lnTo>
                    <a:pt x="0" y="0"/>
                  </a:lnTo>
                  <a:lnTo>
                    <a:pt x="0" y="4145226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052213" y="4781591"/>
            <a:ext cx="2795770" cy="1008328"/>
            <a:chOff x="0" y="0"/>
            <a:chExt cx="3727694" cy="13444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307564" y="919454"/>
            <a:ext cx="11672871" cy="240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1"/>
              </a:lnSpc>
            </a:pPr>
            <a:r>
              <a:rPr lang="en-US" sz="8510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Studi Kasus Klasifikasi Buah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90227" y="3540599"/>
            <a:ext cx="10505236" cy="506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Dataset: 5 Baris Data (Fitur: Warna, Diameter. Label: Apel, Anggur, Lemon).Proses Decision Tree:</a:t>
            </a:r>
          </a:p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Mencari pertanyaan terbaik untuk splitting, contoh:</a:t>
            </a:r>
          </a:p>
          <a:p>
            <a:pPr algn="l" marL="1318950" indent="-439650" lvl="2">
              <a:lnSpc>
                <a:spcPts val="3359"/>
              </a:lnSpc>
              <a:buFont typeface="Arial"/>
              <a:buChar char="⚬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Apakah warna = Hijau?</a:t>
            </a:r>
          </a:p>
          <a:p>
            <a:pPr algn="l" marL="1318950" indent="-439650" lvl="2">
              <a:lnSpc>
                <a:spcPts val="3359"/>
              </a:lnSpc>
              <a:buFont typeface="Arial"/>
              <a:buChar char="⚬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Apakah diameter $\le$ 3?</a:t>
            </a:r>
          </a:p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Menghitung probabilitas setiap kelas (Apel, Anggur, Lemon).</a:t>
            </a:r>
          </a:p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Menghitung Gini Impurity awal:</a:t>
            </a:r>
          </a:p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$1 - [(2/5)^2 + (2/5)^2 + (1/5)^2] = 0.64$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71166" y="6478183"/>
            <a:ext cx="2795770" cy="1008328"/>
            <a:chOff x="0" y="0"/>
            <a:chExt cx="3727694" cy="13444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536135" y="2995012"/>
            <a:ext cx="2400889" cy="865909"/>
            <a:chOff x="0" y="0"/>
            <a:chExt cx="3201185" cy="11545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19633" y="662127"/>
              <a:ext cx="2493259" cy="492419"/>
            </a:xfrm>
            <a:custGeom>
              <a:avLst/>
              <a:gdLst/>
              <a:ahLst/>
              <a:cxnLst/>
              <a:rect r="r" b="b" t="t" l="l"/>
              <a:pathLst>
                <a:path h="492419" w="2493259">
                  <a:moveTo>
                    <a:pt x="0" y="0"/>
                  </a:moveTo>
                  <a:lnTo>
                    <a:pt x="2493259" y="0"/>
                  </a:lnTo>
                  <a:lnTo>
                    <a:pt x="2493259" y="492418"/>
                  </a:lnTo>
                  <a:lnTo>
                    <a:pt x="0" y="492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01185" cy="908336"/>
            </a:xfrm>
            <a:custGeom>
              <a:avLst/>
              <a:gdLst/>
              <a:ahLst/>
              <a:cxnLst/>
              <a:rect r="r" b="b" t="t" l="l"/>
              <a:pathLst>
                <a:path h="908336" w="3201185">
                  <a:moveTo>
                    <a:pt x="0" y="0"/>
                  </a:moveTo>
                  <a:lnTo>
                    <a:pt x="3201185" y="0"/>
                  </a:lnTo>
                  <a:lnTo>
                    <a:pt x="3201185" y="908336"/>
                  </a:lnTo>
                  <a:lnTo>
                    <a:pt x="0" y="908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97696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1556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7404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0592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8624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-551827"/>
            <a:ext cx="21839798" cy="2295144"/>
            <a:chOff x="0" y="0"/>
            <a:chExt cx="29119731" cy="30601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060192"/>
                  </a:lnTo>
                  <a:lnTo>
                    <a:pt x="0" y="3060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9702115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9753600" y="0"/>
                  </a:moveTo>
                  <a:lnTo>
                    <a:pt x="0" y="0"/>
                  </a:lnTo>
                  <a:lnTo>
                    <a:pt x="0" y="3060192"/>
                  </a:lnTo>
                  <a:lnTo>
                    <a:pt x="9753600" y="3060192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9366131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060192"/>
                  </a:lnTo>
                  <a:lnTo>
                    <a:pt x="0" y="3060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312604" y="6923217"/>
            <a:ext cx="3004781" cy="1630094"/>
          </a:xfrm>
          <a:custGeom>
            <a:avLst/>
            <a:gdLst/>
            <a:ahLst/>
            <a:cxnLst/>
            <a:rect r="r" b="b" t="t" l="l"/>
            <a:pathLst>
              <a:path h="1630094" w="3004781">
                <a:moveTo>
                  <a:pt x="0" y="0"/>
                </a:moveTo>
                <a:lnTo>
                  <a:pt x="3004781" y="0"/>
                </a:lnTo>
                <a:lnTo>
                  <a:pt x="3004781" y="1630094"/>
                </a:lnTo>
                <a:lnTo>
                  <a:pt x="0" y="1630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96213" y="2672050"/>
            <a:ext cx="10895573" cy="99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Persiapan Awal (Setup)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19694" y="4550882"/>
            <a:ext cx="13648611" cy="459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Import Library: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Langkah pertama adalah memanggil library pandas sebagai pd.</a:t>
            </a:r>
          </a:p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load dataset: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Mengunduh dataset dari repositori GitHub.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Membaca file data (biasanya .csv) ke dalam notebook.</a:t>
            </a:r>
          </a:p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Tampilan Awal: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Melakukan pengecekan data mentah sebelum diproses.</a:t>
            </a:r>
          </a:p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Pastikan dataset sudah didownload dari link deskripsi. Kita gunakan Pandas untuk memanipulasi data tabular ini.</a:t>
            </a:r>
          </a:p>
          <a:p>
            <a:pPr algn="l">
              <a:lnSpc>
                <a:spcPts val="3030"/>
              </a:lnSpc>
            </a:pPr>
          </a:p>
          <a:p>
            <a:pPr algn="l">
              <a:lnSpc>
                <a:spcPts val="3030"/>
              </a:lnSpc>
              <a:spcBef>
                <a:spcPct val="0"/>
              </a:spcBef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996585" y="2992150"/>
            <a:ext cx="632038" cy="682670"/>
          </a:xfrm>
          <a:custGeom>
            <a:avLst/>
            <a:gdLst/>
            <a:ahLst/>
            <a:cxnLst/>
            <a:rect r="r" b="b" t="t" l="l"/>
            <a:pathLst>
              <a:path h="682670" w="632038">
                <a:moveTo>
                  <a:pt x="0" y="0"/>
                </a:moveTo>
                <a:lnTo>
                  <a:pt x="632038" y="0"/>
                </a:lnTo>
                <a:lnTo>
                  <a:pt x="632038" y="682669"/>
                </a:lnTo>
                <a:lnTo>
                  <a:pt x="0" y="6826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71166" y="6478183"/>
            <a:ext cx="2795770" cy="1008328"/>
            <a:chOff x="0" y="0"/>
            <a:chExt cx="3727694" cy="13444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536135" y="2995012"/>
            <a:ext cx="2400889" cy="865909"/>
            <a:chOff x="0" y="0"/>
            <a:chExt cx="3201185" cy="11545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19633" y="662127"/>
              <a:ext cx="2493259" cy="492419"/>
            </a:xfrm>
            <a:custGeom>
              <a:avLst/>
              <a:gdLst/>
              <a:ahLst/>
              <a:cxnLst/>
              <a:rect r="r" b="b" t="t" l="l"/>
              <a:pathLst>
                <a:path h="492419" w="2493259">
                  <a:moveTo>
                    <a:pt x="0" y="0"/>
                  </a:moveTo>
                  <a:lnTo>
                    <a:pt x="2493259" y="0"/>
                  </a:lnTo>
                  <a:lnTo>
                    <a:pt x="2493259" y="492418"/>
                  </a:lnTo>
                  <a:lnTo>
                    <a:pt x="0" y="492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01185" cy="908336"/>
            </a:xfrm>
            <a:custGeom>
              <a:avLst/>
              <a:gdLst/>
              <a:ahLst/>
              <a:cxnLst/>
              <a:rect r="r" b="b" t="t" l="l"/>
              <a:pathLst>
                <a:path h="908336" w="3201185">
                  <a:moveTo>
                    <a:pt x="0" y="0"/>
                  </a:moveTo>
                  <a:lnTo>
                    <a:pt x="3201185" y="0"/>
                  </a:lnTo>
                  <a:lnTo>
                    <a:pt x="3201185" y="908336"/>
                  </a:lnTo>
                  <a:lnTo>
                    <a:pt x="0" y="908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97696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1556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7404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0592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8624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-551827"/>
            <a:ext cx="21839798" cy="2295144"/>
            <a:chOff x="0" y="0"/>
            <a:chExt cx="29119731" cy="30601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060192"/>
                  </a:lnTo>
                  <a:lnTo>
                    <a:pt x="0" y="3060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9702115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9753600" y="0"/>
                  </a:moveTo>
                  <a:lnTo>
                    <a:pt x="0" y="0"/>
                  </a:lnTo>
                  <a:lnTo>
                    <a:pt x="0" y="3060192"/>
                  </a:lnTo>
                  <a:lnTo>
                    <a:pt x="9753600" y="3060192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9366131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060192"/>
                  </a:lnTo>
                  <a:lnTo>
                    <a:pt x="0" y="3060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312604" y="6923217"/>
            <a:ext cx="3004781" cy="1630094"/>
          </a:xfrm>
          <a:custGeom>
            <a:avLst/>
            <a:gdLst/>
            <a:ahLst/>
            <a:cxnLst/>
            <a:rect r="r" b="b" t="t" l="l"/>
            <a:pathLst>
              <a:path h="1630094" w="3004781">
                <a:moveTo>
                  <a:pt x="0" y="0"/>
                </a:moveTo>
                <a:lnTo>
                  <a:pt x="3004781" y="0"/>
                </a:lnTo>
                <a:lnTo>
                  <a:pt x="3004781" y="1630094"/>
                </a:lnTo>
                <a:lnTo>
                  <a:pt x="0" y="1630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96213" y="2672050"/>
            <a:ext cx="10895573" cy="99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Persiapan Awal (Setup)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19694" y="4550882"/>
            <a:ext cx="13648611" cy="459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Import Library: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Langkah pertama adalah memanggil library pandas sebagai pd.</a:t>
            </a:r>
          </a:p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load dataset: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Mengunduh dataset dari repositori GitHub.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Membaca file data (biasanya .csv) ke dalam notebook.</a:t>
            </a:r>
          </a:p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Tampilan Awal: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Melakukan pengecekan data mentah sebelum diproses.</a:t>
            </a:r>
          </a:p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Pastikan dataset sudah didownload dari link deskripsi. Kita gunakan Pandas untuk memanipulasi data tabular ini.</a:t>
            </a:r>
          </a:p>
          <a:p>
            <a:pPr algn="l">
              <a:lnSpc>
                <a:spcPts val="3030"/>
              </a:lnSpc>
            </a:pPr>
          </a:p>
          <a:p>
            <a:pPr algn="l">
              <a:lnSpc>
                <a:spcPts val="3030"/>
              </a:lnSpc>
              <a:spcBef>
                <a:spcPct val="0"/>
              </a:spcBef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996585" y="2992150"/>
            <a:ext cx="632038" cy="682670"/>
          </a:xfrm>
          <a:custGeom>
            <a:avLst/>
            <a:gdLst/>
            <a:ahLst/>
            <a:cxnLst/>
            <a:rect r="r" b="b" t="t" l="l"/>
            <a:pathLst>
              <a:path h="682670" w="632038">
                <a:moveTo>
                  <a:pt x="0" y="0"/>
                </a:moveTo>
                <a:lnTo>
                  <a:pt x="632038" y="0"/>
                </a:lnTo>
                <a:lnTo>
                  <a:pt x="632038" y="682669"/>
                </a:lnTo>
                <a:lnTo>
                  <a:pt x="0" y="6826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71166" y="683338"/>
            <a:ext cx="2795770" cy="1008328"/>
            <a:chOff x="0" y="0"/>
            <a:chExt cx="3727694" cy="13444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8694" y="683338"/>
            <a:ext cx="2795770" cy="1008328"/>
            <a:chOff x="0" y="0"/>
            <a:chExt cx="3727694" cy="1344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8615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70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12859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213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789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33863" y="1085850"/>
            <a:ext cx="10895573" cy="19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Data Preprocessing (Encoding)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015401" y="8508803"/>
            <a:ext cx="5510116" cy="3684890"/>
          </a:xfrm>
          <a:custGeom>
            <a:avLst/>
            <a:gdLst/>
            <a:ahLst/>
            <a:cxnLst/>
            <a:rect r="r" b="b" t="t" l="l"/>
            <a:pathLst>
              <a:path h="3684890" w="5510116">
                <a:moveTo>
                  <a:pt x="0" y="0"/>
                </a:moveTo>
                <a:lnTo>
                  <a:pt x="5510116" y="0"/>
                </a:lnTo>
                <a:lnTo>
                  <a:pt x="5510116" y="3684890"/>
                </a:lnTo>
                <a:lnTo>
                  <a:pt x="0" y="3684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66059" y="3134455"/>
            <a:ext cx="12355881" cy="632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Masalah: Algoritma Scikit-Learn membutuhkan input berupa angka (numerik), bukan teks.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Solusi: Mengubah data kategori menjadi numerik (Encoding).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Contoh Perubahan Data:</a:t>
            </a:r>
          </a:p>
          <a:p>
            <a:pPr algn="just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Kolom Mesin: Bensin 0,1.</a:t>
            </a:r>
          </a:p>
          <a:p>
            <a:pPr algn="just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Kolom Penggerak: Depan 0, Belakang 1.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Hasil: Data kini siap diproses oleh mesin.</a:t>
            </a:r>
          </a:p>
          <a:p>
            <a:pPr algn="just">
              <a:lnSpc>
                <a:spcPts val="3359"/>
              </a:lnSpc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Ini langkah krusial. Komputer tidak mengerti kata "Bensin" atau "Diesel", jadi kita beri label angka 0 dan 1.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7276167"/>
            <a:ext cx="8125286" cy="5433785"/>
          </a:xfrm>
          <a:custGeom>
            <a:avLst/>
            <a:gdLst/>
            <a:ahLst/>
            <a:cxnLst/>
            <a:rect r="r" b="b" t="t" l="l"/>
            <a:pathLst>
              <a:path h="5433785" w="8125286">
                <a:moveTo>
                  <a:pt x="0" y="0"/>
                </a:moveTo>
                <a:lnTo>
                  <a:pt x="8125286" y="0"/>
                </a:lnTo>
                <a:lnTo>
                  <a:pt x="8125286" y="5433785"/>
                </a:lnTo>
                <a:lnTo>
                  <a:pt x="0" y="5433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1382" y="-258660"/>
            <a:ext cx="9489385" cy="1950327"/>
            <a:chOff x="0" y="0"/>
            <a:chExt cx="12652513" cy="26004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189" cy="2600436"/>
            </a:xfrm>
            <a:custGeom>
              <a:avLst/>
              <a:gdLst/>
              <a:ahLst/>
              <a:cxnLst/>
              <a:rect r="r" b="b" t="t" l="l"/>
              <a:pathLst>
                <a:path h="2600436" w="4445189">
                  <a:moveTo>
                    <a:pt x="0" y="0"/>
                  </a:moveTo>
                  <a:lnTo>
                    <a:pt x="4445189" y="0"/>
                  </a:lnTo>
                  <a:lnTo>
                    <a:pt x="4445189" y="2600436"/>
                  </a:lnTo>
                  <a:lnTo>
                    <a:pt x="0" y="2600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103662" y="0"/>
              <a:ext cx="4445189" cy="2600436"/>
            </a:xfrm>
            <a:custGeom>
              <a:avLst/>
              <a:gdLst/>
              <a:ahLst/>
              <a:cxnLst/>
              <a:rect r="r" b="b" t="t" l="l"/>
              <a:pathLst>
                <a:path h="2600436" w="4445189">
                  <a:moveTo>
                    <a:pt x="0" y="0"/>
                  </a:moveTo>
                  <a:lnTo>
                    <a:pt x="4445189" y="0"/>
                  </a:lnTo>
                  <a:lnTo>
                    <a:pt x="4445189" y="2600436"/>
                  </a:lnTo>
                  <a:lnTo>
                    <a:pt x="0" y="2600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207324" y="0"/>
              <a:ext cx="4445189" cy="2600436"/>
            </a:xfrm>
            <a:custGeom>
              <a:avLst/>
              <a:gdLst/>
              <a:ahLst/>
              <a:cxnLst/>
              <a:rect r="r" b="b" t="t" l="l"/>
              <a:pathLst>
                <a:path h="2600436" w="4445189">
                  <a:moveTo>
                    <a:pt x="0" y="0"/>
                  </a:moveTo>
                  <a:lnTo>
                    <a:pt x="4445189" y="0"/>
                  </a:lnTo>
                  <a:lnTo>
                    <a:pt x="4445189" y="2600436"/>
                  </a:lnTo>
                  <a:lnTo>
                    <a:pt x="0" y="2600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-258660"/>
            <a:ext cx="9489385" cy="1950327"/>
            <a:chOff x="0" y="0"/>
            <a:chExt cx="12652513" cy="26004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189" cy="2600436"/>
            </a:xfrm>
            <a:custGeom>
              <a:avLst/>
              <a:gdLst/>
              <a:ahLst/>
              <a:cxnLst/>
              <a:rect r="r" b="b" t="t" l="l"/>
              <a:pathLst>
                <a:path h="2600436" w="4445189">
                  <a:moveTo>
                    <a:pt x="0" y="0"/>
                  </a:moveTo>
                  <a:lnTo>
                    <a:pt x="4445189" y="0"/>
                  </a:lnTo>
                  <a:lnTo>
                    <a:pt x="4445189" y="2600436"/>
                  </a:lnTo>
                  <a:lnTo>
                    <a:pt x="0" y="2600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103662" y="0"/>
              <a:ext cx="4445189" cy="2600436"/>
            </a:xfrm>
            <a:custGeom>
              <a:avLst/>
              <a:gdLst/>
              <a:ahLst/>
              <a:cxnLst/>
              <a:rect r="r" b="b" t="t" l="l"/>
              <a:pathLst>
                <a:path h="2600436" w="4445189">
                  <a:moveTo>
                    <a:pt x="0" y="0"/>
                  </a:moveTo>
                  <a:lnTo>
                    <a:pt x="4445189" y="0"/>
                  </a:lnTo>
                  <a:lnTo>
                    <a:pt x="4445189" y="2600436"/>
                  </a:lnTo>
                  <a:lnTo>
                    <a:pt x="0" y="2600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207324" y="0"/>
              <a:ext cx="4445189" cy="2600436"/>
            </a:xfrm>
            <a:custGeom>
              <a:avLst/>
              <a:gdLst/>
              <a:ahLst/>
              <a:cxnLst/>
              <a:rect r="r" b="b" t="t" l="l"/>
              <a:pathLst>
                <a:path h="2600436" w="4445189">
                  <a:moveTo>
                    <a:pt x="0" y="0"/>
                  </a:moveTo>
                  <a:lnTo>
                    <a:pt x="4445189" y="0"/>
                  </a:lnTo>
                  <a:lnTo>
                    <a:pt x="4445189" y="2600436"/>
                  </a:lnTo>
                  <a:lnTo>
                    <a:pt x="0" y="2600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339601" y="1779033"/>
            <a:ext cx="2481542" cy="894998"/>
            <a:chOff x="0" y="0"/>
            <a:chExt cx="3308722" cy="11933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3730" y="684370"/>
              <a:ext cx="2577015" cy="508960"/>
            </a:xfrm>
            <a:custGeom>
              <a:avLst/>
              <a:gdLst/>
              <a:ahLst/>
              <a:cxnLst/>
              <a:rect r="r" b="b" t="t" l="l"/>
              <a:pathLst>
                <a:path h="508960" w="2577015">
                  <a:moveTo>
                    <a:pt x="0" y="0"/>
                  </a:moveTo>
                  <a:lnTo>
                    <a:pt x="2577015" y="0"/>
                  </a:lnTo>
                  <a:lnTo>
                    <a:pt x="2577015" y="508960"/>
                  </a:lnTo>
                  <a:lnTo>
                    <a:pt x="0" y="508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08722" cy="938850"/>
            </a:xfrm>
            <a:custGeom>
              <a:avLst/>
              <a:gdLst/>
              <a:ahLst/>
              <a:cxnLst/>
              <a:rect r="r" b="b" t="t" l="l"/>
              <a:pathLst>
                <a:path h="938850" w="3308722">
                  <a:moveTo>
                    <a:pt x="0" y="0"/>
                  </a:moveTo>
                  <a:lnTo>
                    <a:pt x="3308722" y="0"/>
                  </a:lnTo>
                  <a:lnTo>
                    <a:pt x="3308722" y="938850"/>
                  </a:lnTo>
                  <a:lnTo>
                    <a:pt x="0" y="938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105777" y="6845011"/>
            <a:ext cx="4214904" cy="4114800"/>
          </a:xfrm>
          <a:custGeom>
            <a:avLst/>
            <a:gdLst/>
            <a:ahLst/>
            <a:cxnLst/>
            <a:rect r="r" b="b" t="t" l="l"/>
            <a:pathLst>
              <a:path h="4114800" w="4214904">
                <a:moveTo>
                  <a:pt x="0" y="0"/>
                </a:moveTo>
                <a:lnTo>
                  <a:pt x="4214904" y="0"/>
                </a:lnTo>
                <a:lnTo>
                  <a:pt x="4214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89725" y="6845011"/>
            <a:ext cx="4214904" cy="4114800"/>
          </a:xfrm>
          <a:custGeom>
            <a:avLst/>
            <a:gdLst/>
            <a:ahLst/>
            <a:cxnLst/>
            <a:rect r="r" b="b" t="t" l="l"/>
            <a:pathLst>
              <a:path h="4114800" w="4214904">
                <a:moveTo>
                  <a:pt x="0" y="0"/>
                </a:moveTo>
                <a:lnTo>
                  <a:pt x="4214904" y="0"/>
                </a:lnTo>
                <a:lnTo>
                  <a:pt x="4214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2160546" y="6856912"/>
            <a:ext cx="4214904" cy="4114800"/>
          </a:xfrm>
          <a:custGeom>
            <a:avLst/>
            <a:gdLst/>
            <a:ahLst/>
            <a:cxnLst/>
            <a:rect r="r" b="b" t="t" l="l"/>
            <a:pathLst>
              <a:path h="4114800" w="4214904">
                <a:moveTo>
                  <a:pt x="4214904" y="0"/>
                </a:moveTo>
                <a:lnTo>
                  <a:pt x="0" y="0"/>
                </a:lnTo>
                <a:lnTo>
                  <a:pt x="0" y="4114800"/>
                </a:lnTo>
                <a:lnTo>
                  <a:pt x="4214904" y="4114800"/>
                </a:lnTo>
                <a:lnTo>
                  <a:pt x="421490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07140" y="6856912"/>
            <a:ext cx="4214904" cy="4114800"/>
          </a:xfrm>
          <a:custGeom>
            <a:avLst/>
            <a:gdLst/>
            <a:ahLst/>
            <a:cxnLst/>
            <a:rect r="r" b="b" t="t" l="l"/>
            <a:pathLst>
              <a:path h="4114800" w="4214904">
                <a:moveTo>
                  <a:pt x="0" y="0"/>
                </a:moveTo>
                <a:lnTo>
                  <a:pt x="4214904" y="0"/>
                </a:lnTo>
                <a:lnTo>
                  <a:pt x="4214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3872627" y="6856912"/>
            <a:ext cx="4214904" cy="4114800"/>
          </a:xfrm>
          <a:custGeom>
            <a:avLst/>
            <a:gdLst/>
            <a:ahLst/>
            <a:cxnLst/>
            <a:rect r="r" b="b" t="t" l="l"/>
            <a:pathLst>
              <a:path h="4114800" w="4214904">
                <a:moveTo>
                  <a:pt x="4214904" y="0"/>
                </a:moveTo>
                <a:lnTo>
                  <a:pt x="0" y="0"/>
                </a:lnTo>
                <a:lnTo>
                  <a:pt x="0" y="4114800"/>
                </a:lnTo>
                <a:lnTo>
                  <a:pt x="4214904" y="4114800"/>
                </a:lnTo>
                <a:lnTo>
                  <a:pt x="421490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467539" y="6825331"/>
            <a:ext cx="3283176" cy="709602"/>
            <a:chOff x="0" y="0"/>
            <a:chExt cx="864705" cy="1868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4705" cy="186891"/>
            </a:xfrm>
            <a:custGeom>
              <a:avLst/>
              <a:gdLst/>
              <a:ahLst/>
              <a:cxnLst/>
              <a:rect r="r" b="b" t="t" l="l"/>
              <a:pathLst>
                <a:path h="186891" w="864705">
                  <a:moveTo>
                    <a:pt x="93446" y="0"/>
                  </a:moveTo>
                  <a:lnTo>
                    <a:pt x="771259" y="0"/>
                  </a:lnTo>
                  <a:cubicBezTo>
                    <a:pt x="796043" y="0"/>
                    <a:pt x="819811" y="9845"/>
                    <a:pt x="837335" y="27370"/>
                  </a:cubicBezTo>
                  <a:cubicBezTo>
                    <a:pt x="854860" y="44894"/>
                    <a:pt x="864705" y="68662"/>
                    <a:pt x="864705" y="93446"/>
                  </a:cubicBezTo>
                  <a:lnTo>
                    <a:pt x="864705" y="93446"/>
                  </a:lnTo>
                  <a:cubicBezTo>
                    <a:pt x="864705" y="118229"/>
                    <a:pt x="854860" y="141997"/>
                    <a:pt x="837335" y="159521"/>
                  </a:cubicBezTo>
                  <a:cubicBezTo>
                    <a:pt x="819811" y="177046"/>
                    <a:pt x="796043" y="186891"/>
                    <a:pt x="771259" y="186891"/>
                  </a:cubicBezTo>
                  <a:lnTo>
                    <a:pt x="93446" y="186891"/>
                  </a:lnTo>
                  <a:cubicBezTo>
                    <a:pt x="68662" y="186891"/>
                    <a:pt x="44894" y="177046"/>
                    <a:pt x="27370" y="159521"/>
                  </a:cubicBezTo>
                  <a:cubicBezTo>
                    <a:pt x="9845" y="141997"/>
                    <a:pt x="0" y="118229"/>
                    <a:pt x="0" y="93446"/>
                  </a:cubicBezTo>
                  <a:lnTo>
                    <a:pt x="0" y="93446"/>
                  </a:lnTo>
                  <a:cubicBezTo>
                    <a:pt x="0" y="68662"/>
                    <a:pt x="9845" y="44894"/>
                    <a:pt x="27370" y="27370"/>
                  </a:cubicBezTo>
                  <a:cubicBezTo>
                    <a:pt x="44894" y="9845"/>
                    <a:pt x="68662" y="0"/>
                    <a:pt x="93446" y="0"/>
                  </a:cubicBezTo>
                  <a:close/>
                </a:path>
              </a:pathLst>
            </a:custGeom>
            <a:solidFill>
              <a:srgbClr val="EEF7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64705" cy="224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628141" y="6825331"/>
            <a:ext cx="3283176" cy="709602"/>
            <a:chOff x="0" y="0"/>
            <a:chExt cx="864705" cy="1868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4705" cy="186891"/>
            </a:xfrm>
            <a:custGeom>
              <a:avLst/>
              <a:gdLst/>
              <a:ahLst/>
              <a:cxnLst/>
              <a:rect r="r" b="b" t="t" l="l"/>
              <a:pathLst>
                <a:path h="186891" w="864705">
                  <a:moveTo>
                    <a:pt x="93446" y="0"/>
                  </a:moveTo>
                  <a:lnTo>
                    <a:pt x="771259" y="0"/>
                  </a:lnTo>
                  <a:cubicBezTo>
                    <a:pt x="796043" y="0"/>
                    <a:pt x="819811" y="9845"/>
                    <a:pt x="837335" y="27370"/>
                  </a:cubicBezTo>
                  <a:cubicBezTo>
                    <a:pt x="854860" y="44894"/>
                    <a:pt x="864705" y="68662"/>
                    <a:pt x="864705" y="93446"/>
                  </a:cubicBezTo>
                  <a:lnTo>
                    <a:pt x="864705" y="93446"/>
                  </a:lnTo>
                  <a:cubicBezTo>
                    <a:pt x="864705" y="118229"/>
                    <a:pt x="854860" y="141997"/>
                    <a:pt x="837335" y="159521"/>
                  </a:cubicBezTo>
                  <a:cubicBezTo>
                    <a:pt x="819811" y="177046"/>
                    <a:pt x="796043" y="186891"/>
                    <a:pt x="771259" y="186891"/>
                  </a:cubicBezTo>
                  <a:lnTo>
                    <a:pt x="93446" y="186891"/>
                  </a:lnTo>
                  <a:cubicBezTo>
                    <a:pt x="68662" y="186891"/>
                    <a:pt x="44894" y="177046"/>
                    <a:pt x="27370" y="159521"/>
                  </a:cubicBezTo>
                  <a:cubicBezTo>
                    <a:pt x="9845" y="141997"/>
                    <a:pt x="0" y="118229"/>
                    <a:pt x="0" y="93446"/>
                  </a:cubicBezTo>
                  <a:lnTo>
                    <a:pt x="0" y="93446"/>
                  </a:lnTo>
                  <a:cubicBezTo>
                    <a:pt x="0" y="68662"/>
                    <a:pt x="9845" y="44894"/>
                    <a:pt x="27370" y="27370"/>
                  </a:cubicBezTo>
                  <a:cubicBezTo>
                    <a:pt x="44894" y="9845"/>
                    <a:pt x="68662" y="0"/>
                    <a:pt x="93446" y="0"/>
                  </a:cubicBezTo>
                  <a:close/>
                </a:path>
              </a:pathLst>
            </a:custGeom>
            <a:solidFill>
              <a:srgbClr val="EEF7F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64705" cy="224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788742" y="6825331"/>
            <a:ext cx="3283176" cy="709602"/>
            <a:chOff x="0" y="0"/>
            <a:chExt cx="864705" cy="1868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64705" cy="186891"/>
            </a:xfrm>
            <a:custGeom>
              <a:avLst/>
              <a:gdLst/>
              <a:ahLst/>
              <a:cxnLst/>
              <a:rect r="r" b="b" t="t" l="l"/>
              <a:pathLst>
                <a:path h="186891" w="864705">
                  <a:moveTo>
                    <a:pt x="93446" y="0"/>
                  </a:moveTo>
                  <a:lnTo>
                    <a:pt x="771259" y="0"/>
                  </a:lnTo>
                  <a:cubicBezTo>
                    <a:pt x="796043" y="0"/>
                    <a:pt x="819811" y="9845"/>
                    <a:pt x="837335" y="27370"/>
                  </a:cubicBezTo>
                  <a:cubicBezTo>
                    <a:pt x="854860" y="44894"/>
                    <a:pt x="864705" y="68662"/>
                    <a:pt x="864705" y="93446"/>
                  </a:cubicBezTo>
                  <a:lnTo>
                    <a:pt x="864705" y="93446"/>
                  </a:lnTo>
                  <a:cubicBezTo>
                    <a:pt x="864705" y="118229"/>
                    <a:pt x="854860" y="141997"/>
                    <a:pt x="837335" y="159521"/>
                  </a:cubicBezTo>
                  <a:cubicBezTo>
                    <a:pt x="819811" y="177046"/>
                    <a:pt x="796043" y="186891"/>
                    <a:pt x="771259" y="186891"/>
                  </a:cubicBezTo>
                  <a:lnTo>
                    <a:pt x="93446" y="186891"/>
                  </a:lnTo>
                  <a:cubicBezTo>
                    <a:pt x="68662" y="186891"/>
                    <a:pt x="44894" y="177046"/>
                    <a:pt x="27370" y="159521"/>
                  </a:cubicBezTo>
                  <a:cubicBezTo>
                    <a:pt x="9845" y="141997"/>
                    <a:pt x="0" y="118229"/>
                    <a:pt x="0" y="93446"/>
                  </a:cubicBezTo>
                  <a:lnTo>
                    <a:pt x="0" y="93446"/>
                  </a:lnTo>
                  <a:cubicBezTo>
                    <a:pt x="0" y="68662"/>
                    <a:pt x="9845" y="44894"/>
                    <a:pt x="27370" y="27370"/>
                  </a:cubicBezTo>
                  <a:cubicBezTo>
                    <a:pt x="44894" y="9845"/>
                    <a:pt x="68662" y="0"/>
                    <a:pt x="93446" y="0"/>
                  </a:cubicBezTo>
                  <a:close/>
                </a:path>
              </a:pathLst>
            </a:custGeom>
            <a:solidFill>
              <a:srgbClr val="EEF7F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64705" cy="224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520683" y="2197164"/>
            <a:ext cx="2481542" cy="894998"/>
            <a:chOff x="0" y="0"/>
            <a:chExt cx="3308722" cy="11933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33730" y="684370"/>
              <a:ext cx="2577015" cy="508960"/>
            </a:xfrm>
            <a:custGeom>
              <a:avLst/>
              <a:gdLst/>
              <a:ahLst/>
              <a:cxnLst/>
              <a:rect r="r" b="b" t="t" l="l"/>
              <a:pathLst>
                <a:path h="508960" w="2577015">
                  <a:moveTo>
                    <a:pt x="0" y="0"/>
                  </a:moveTo>
                  <a:lnTo>
                    <a:pt x="2577015" y="0"/>
                  </a:lnTo>
                  <a:lnTo>
                    <a:pt x="2577015" y="508960"/>
                  </a:lnTo>
                  <a:lnTo>
                    <a:pt x="0" y="508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308722" cy="938850"/>
            </a:xfrm>
            <a:custGeom>
              <a:avLst/>
              <a:gdLst/>
              <a:ahLst/>
              <a:cxnLst/>
              <a:rect r="r" b="b" t="t" l="l"/>
              <a:pathLst>
                <a:path h="938850" w="3308722">
                  <a:moveTo>
                    <a:pt x="0" y="0"/>
                  </a:moveTo>
                  <a:lnTo>
                    <a:pt x="3308722" y="0"/>
                  </a:lnTo>
                  <a:lnTo>
                    <a:pt x="3308722" y="938850"/>
                  </a:lnTo>
                  <a:lnTo>
                    <a:pt x="0" y="938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3696213" y="2203744"/>
            <a:ext cx="10895573" cy="99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kelompok kami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4930613" y="1902997"/>
            <a:ext cx="713849" cy="771034"/>
          </a:xfrm>
          <a:custGeom>
            <a:avLst/>
            <a:gdLst/>
            <a:ahLst/>
            <a:cxnLst/>
            <a:rect r="r" b="b" t="t" l="l"/>
            <a:pathLst>
              <a:path h="771034" w="713849">
                <a:moveTo>
                  <a:pt x="0" y="0"/>
                </a:moveTo>
                <a:lnTo>
                  <a:pt x="713849" y="0"/>
                </a:lnTo>
                <a:lnTo>
                  <a:pt x="713849" y="771034"/>
                </a:lnTo>
                <a:lnTo>
                  <a:pt x="0" y="771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788742" y="1873628"/>
            <a:ext cx="713849" cy="771034"/>
          </a:xfrm>
          <a:custGeom>
            <a:avLst/>
            <a:gdLst/>
            <a:ahLst/>
            <a:cxnLst/>
            <a:rect r="r" b="b" t="t" l="l"/>
            <a:pathLst>
              <a:path h="771034" w="713849">
                <a:moveTo>
                  <a:pt x="0" y="0"/>
                </a:moveTo>
                <a:lnTo>
                  <a:pt x="713850" y="0"/>
                </a:lnTo>
                <a:lnTo>
                  <a:pt x="713850" y="771035"/>
                </a:lnTo>
                <a:lnTo>
                  <a:pt x="0" y="771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312853" y="716503"/>
            <a:ext cx="3437862" cy="6105642"/>
          </a:xfrm>
          <a:custGeom>
            <a:avLst/>
            <a:gdLst/>
            <a:ahLst/>
            <a:cxnLst/>
            <a:rect r="r" b="b" t="t" l="l"/>
            <a:pathLst>
              <a:path h="6105642" w="3437862">
                <a:moveTo>
                  <a:pt x="0" y="0"/>
                </a:moveTo>
                <a:lnTo>
                  <a:pt x="3437862" y="0"/>
                </a:lnTo>
                <a:lnTo>
                  <a:pt x="3437862" y="6105642"/>
                </a:lnTo>
                <a:lnTo>
                  <a:pt x="0" y="61056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801705" y="1691666"/>
            <a:ext cx="2908359" cy="5165246"/>
          </a:xfrm>
          <a:custGeom>
            <a:avLst/>
            <a:gdLst/>
            <a:ahLst/>
            <a:cxnLst/>
            <a:rect r="r" b="b" t="t" l="l"/>
            <a:pathLst>
              <a:path h="5165246" w="2908359">
                <a:moveTo>
                  <a:pt x="0" y="0"/>
                </a:moveTo>
                <a:lnTo>
                  <a:pt x="2908359" y="0"/>
                </a:lnTo>
                <a:lnTo>
                  <a:pt x="2908359" y="5165246"/>
                </a:lnTo>
                <a:lnTo>
                  <a:pt x="0" y="51652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086453" y="923242"/>
            <a:ext cx="4443893" cy="5921770"/>
          </a:xfrm>
          <a:custGeom>
            <a:avLst/>
            <a:gdLst/>
            <a:ahLst/>
            <a:cxnLst/>
            <a:rect r="r" b="b" t="t" l="l"/>
            <a:pathLst>
              <a:path h="5921770" w="4443893">
                <a:moveTo>
                  <a:pt x="0" y="0"/>
                </a:moveTo>
                <a:lnTo>
                  <a:pt x="4443894" y="0"/>
                </a:lnTo>
                <a:lnTo>
                  <a:pt x="4443894" y="5921769"/>
                </a:lnTo>
                <a:lnTo>
                  <a:pt x="0" y="5921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893380" y="6891841"/>
            <a:ext cx="2431493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Rachmad.R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627182" y="6891841"/>
            <a:ext cx="3362437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Fauzan Irfanto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145667" y="6891841"/>
            <a:ext cx="2707125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M. Nafis N.S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615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70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12859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213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789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6213" y="562282"/>
            <a:ext cx="10895573" cy="19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Feature Selection (Memilih Fitur)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84309" y="3229068"/>
            <a:ext cx="12743483" cy="412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Menentukan Variabel X (Features):</a:t>
            </a:r>
          </a:p>
          <a:p>
            <a:pPr algn="l" marL="583961" indent="-291981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Mengambil kolom: Mesin, Bangku, Penggerak.</a:t>
            </a:r>
          </a:p>
          <a:p>
            <a:pPr algn="l" marL="583961" indent="-291981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Menghapus kolom yang tidak relevan: ID dan Label (target).</a:t>
            </a:r>
          </a:p>
          <a:p>
            <a:pPr algn="l">
              <a:lnSpc>
                <a:spcPts val="2975"/>
              </a:lnSpc>
            </a:pPr>
          </a:p>
          <a:p>
            <a:pPr algn="l">
              <a:lnSpc>
                <a:spcPts val="2975"/>
              </a:lnSpc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Menentukan Variabel y (Target/Class):</a:t>
            </a:r>
          </a:p>
          <a:p>
            <a:pPr algn="l" marL="583961" indent="-291981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Kolom target adalah Label.</a:t>
            </a:r>
          </a:p>
          <a:p>
            <a:pPr algn="l">
              <a:lnSpc>
                <a:spcPts val="2975"/>
              </a:lnSpc>
            </a:pPr>
          </a:p>
          <a:p>
            <a:pPr algn="l">
              <a:lnSpc>
                <a:spcPts val="2975"/>
              </a:lnSpc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Tujuan: Memisahkan antara data pendukung keputusan dan hasil keputusan.</a:t>
            </a:r>
          </a:p>
          <a:p>
            <a:pPr algn="l">
              <a:lnSpc>
                <a:spcPts val="297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15401" y="7415855"/>
            <a:ext cx="5510116" cy="3684890"/>
          </a:xfrm>
          <a:custGeom>
            <a:avLst/>
            <a:gdLst/>
            <a:ahLst/>
            <a:cxnLst/>
            <a:rect r="r" b="b" t="t" l="l"/>
            <a:pathLst>
              <a:path h="3684890" w="5510116">
                <a:moveTo>
                  <a:pt x="0" y="0"/>
                </a:moveTo>
                <a:lnTo>
                  <a:pt x="5510116" y="0"/>
                </a:lnTo>
                <a:lnTo>
                  <a:pt x="5510116" y="3684890"/>
                </a:lnTo>
                <a:lnTo>
                  <a:pt x="0" y="3684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66430" y="6541407"/>
            <a:ext cx="8125286" cy="5433785"/>
          </a:xfrm>
          <a:custGeom>
            <a:avLst/>
            <a:gdLst/>
            <a:ahLst/>
            <a:cxnLst/>
            <a:rect r="r" b="b" t="t" l="l"/>
            <a:pathLst>
              <a:path h="5433785" w="8125286">
                <a:moveTo>
                  <a:pt x="0" y="0"/>
                </a:moveTo>
                <a:lnTo>
                  <a:pt x="8125287" y="0"/>
                </a:lnTo>
                <a:lnTo>
                  <a:pt x="8125287" y="5433786"/>
                </a:lnTo>
                <a:lnTo>
                  <a:pt x="0" y="5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9712" y="505132"/>
            <a:ext cx="2674596" cy="1345336"/>
            <a:chOff x="0" y="0"/>
            <a:chExt cx="3566129" cy="17937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52360" y="1220374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66129" cy="1423850"/>
            </a:xfrm>
            <a:custGeom>
              <a:avLst/>
              <a:gdLst/>
              <a:ahLst/>
              <a:cxnLst/>
              <a:rect r="r" b="b" t="t" l="l"/>
              <a:pathLst>
                <a:path h="1423850" w="3566129">
                  <a:moveTo>
                    <a:pt x="0" y="0"/>
                  </a:moveTo>
                  <a:lnTo>
                    <a:pt x="3566129" y="0"/>
                  </a:lnTo>
                  <a:lnTo>
                    <a:pt x="3566129" y="1423850"/>
                  </a:lnTo>
                  <a:lnTo>
                    <a:pt x="0" y="1423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8763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102398" y="593377"/>
            <a:ext cx="2674596" cy="1345336"/>
            <a:chOff x="0" y="0"/>
            <a:chExt cx="3566129" cy="17937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52360" y="1220374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66129" cy="1423850"/>
            </a:xfrm>
            <a:custGeom>
              <a:avLst/>
              <a:gdLst/>
              <a:ahLst/>
              <a:cxnLst/>
              <a:rect r="r" b="b" t="t" l="l"/>
              <a:pathLst>
                <a:path h="1423850" w="3566129">
                  <a:moveTo>
                    <a:pt x="0" y="0"/>
                  </a:moveTo>
                  <a:lnTo>
                    <a:pt x="3566129" y="0"/>
                  </a:lnTo>
                  <a:lnTo>
                    <a:pt x="3566129" y="1423850"/>
                  </a:lnTo>
                  <a:lnTo>
                    <a:pt x="0" y="1423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8763" r="0" b="0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867" y="380643"/>
            <a:ext cx="1442530" cy="1152221"/>
          </a:xfrm>
          <a:custGeom>
            <a:avLst/>
            <a:gdLst/>
            <a:ahLst/>
            <a:cxnLst/>
            <a:rect r="r" b="b" t="t" l="l"/>
            <a:pathLst>
              <a:path h="1152221" w="1442530">
                <a:moveTo>
                  <a:pt x="0" y="0"/>
                </a:moveTo>
                <a:lnTo>
                  <a:pt x="1442530" y="0"/>
                </a:lnTo>
                <a:lnTo>
                  <a:pt x="1442530" y="1152221"/>
                </a:lnTo>
                <a:lnTo>
                  <a:pt x="0" y="1152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6213" y="1380182"/>
            <a:ext cx="10895573" cy="19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Splitting Data (Membagi Data)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932890" y="956754"/>
            <a:ext cx="713849" cy="771034"/>
          </a:xfrm>
          <a:custGeom>
            <a:avLst/>
            <a:gdLst/>
            <a:ahLst/>
            <a:cxnLst/>
            <a:rect r="r" b="b" t="t" l="l"/>
            <a:pathLst>
              <a:path h="771034" w="713849">
                <a:moveTo>
                  <a:pt x="0" y="0"/>
                </a:moveTo>
                <a:lnTo>
                  <a:pt x="713849" y="0"/>
                </a:lnTo>
                <a:lnTo>
                  <a:pt x="713849" y="771034"/>
                </a:lnTo>
                <a:lnTo>
                  <a:pt x="0" y="771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28810" y="1850469"/>
            <a:ext cx="713849" cy="771034"/>
          </a:xfrm>
          <a:custGeom>
            <a:avLst/>
            <a:gdLst/>
            <a:ahLst/>
            <a:cxnLst/>
            <a:rect r="r" b="b" t="t" l="l"/>
            <a:pathLst>
              <a:path h="771034" w="713849">
                <a:moveTo>
                  <a:pt x="0" y="0"/>
                </a:moveTo>
                <a:lnTo>
                  <a:pt x="713849" y="0"/>
                </a:lnTo>
                <a:lnTo>
                  <a:pt x="713849" y="771034"/>
                </a:lnTo>
                <a:lnTo>
                  <a:pt x="0" y="771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53851" y="7196622"/>
            <a:ext cx="1162802" cy="1088674"/>
          </a:xfrm>
          <a:custGeom>
            <a:avLst/>
            <a:gdLst/>
            <a:ahLst/>
            <a:cxnLst/>
            <a:rect r="r" b="b" t="t" l="l"/>
            <a:pathLst>
              <a:path h="1088674" w="1162802">
                <a:moveTo>
                  <a:pt x="0" y="0"/>
                </a:moveTo>
                <a:lnTo>
                  <a:pt x="1162802" y="0"/>
                </a:lnTo>
                <a:lnTo>
                  <a:pt x="1162802" y="1088674"/>
                </a:lnTo>
                <a:lnTo>
                  <a:pt x="0" y="1088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58656" y="8285296"/>
            <a:ext cx="22778410" cy="2581180"/>
            <a:chOff x="0" y="0"/>
            <a:chExt cx="30371214" cy="3441574"/>
          </a:xfrm>
        </p:grpSpPr>
        <p:sp>
          <p:nvSpPr>
            <p:cNvPr name="Freeform 9" id="9"/>
            <p:cNvSpPr/>
            <p:nvPr/>
          </p:nvSpPr>
          <p:spPr>
            <a:xfrm flipH="false" flipV="false" rot="-300089">
              <a:off x="24443606" y="81759"/>
              <a:ext cx="1950670" cy="1719028"/>
            </a:xfrm>
            <a:custGeom>
              <a:avLst/>
              <a:gdLst/>
              <a:ahLst/>
              <a:cxnLst/>
              <a:rect r="r" b="b" t="t" l="l"/>
              <a:pathLst>
                <a:path h="1719028" w="1950670">
                  <a:moveTo>
                    <a:pt x="0" y="0"/>
                  </a:moveTo>
                  <a:lnTo>
                    <a:pt x="1950669" y="0"/>
                  </a:lnTo>
                  <a:lnTo>
                    <a:pt x="1950669" y="1719027"/>
                  </a:lnTo>
                  <a:lnTo>
                    <a:pt x="0" y="171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3430"/>
              <a:ext cx="9753600" cy="3438144"/>
            </a:xfrm>
            <a:custGeom>
              <a:avLst/>
              <a:gdLst/>
              <a:ahLst/>
              <a:cxnLst/>
              <a:rect r="r" b="b" t="t" l="l"/>
              <a:pathLst>
                <a:path h="343814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38144"/>
                  </a:lnTo>
                  <a:lnTo>
                    <a:pt x="0" y="343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411361" y="3430"/>
              <a:ext cx="9753600" cy="3438144"/>
            </a:xfrm>
            <a:custGeom>
              <a:avLst/>
              <a:gdLst/>
              <a:ahLst/>
              <a:cxnLst/>
              <a:rect r="r" b="b" t="t" l="l"/>
              <a:pathLst>
                <a:path h="343814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38144"/>
                  </a:lnTo>
                  <a:lnTo>
                    <a:pt x="0" y="343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632492" y="3430"/>
              <a:ext cx="9753600" cy="3438144"/>
            </a:xfrm>
            <a:custGeom>
              <a:avLst/>
              <a:gdLst/>
              <a:ahLst/>
              <a:cxnLst/>
              <a:rect r="r" b="b" t="t" l="l"/>
              <a:pathLst>
                <a:path h="343814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38144"/>
                  </a:lnTo>
                  <a:lnTo>
                    <a:pt x="0" y="343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043853" y="3430"/>
              <a:ext cx="9753600" cy="3438144"/>
            </a:xfrm>
            <a:custGeom>
              <a:avLst/>
              <a:gdLst/>
              <a:ahLst/>
              <a:cxnLst/>
              <a:rect r="r" b="b" t="t" l="l"/>
              <a:pathLst>
                <a:path h="343814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38144"/>
                  </a:lnTo>
                  <a:lnTo>
                    <a:pt x="0" y="343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617614" y="3430"/>
              <a:ext cx="9753600" cy="3438144"/>
            </a:xfrm>
            <a:custGeom>
              <a:avLst/>
              <a:gdLst/>
              <a:ahLst/>
              <a:cxnLst/>
              <a:rect r="r" b="b" t="t" l="l"/>
              <a:pathLst>
                <a:path h="343814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38144"/>
                  </a:lnTo>
                  <a:lnTo>
                    <a:pt x="0" y="343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598874" y="927647"/>
            <a:ext cx="2003985" cy="1528039"/>
          </a:xfrm>
          <a:custGeom>
            <a:avLst/>
            <a:gdLst/>
            <a:ahLst/>
            <a:cxnLst/>
            <a:rect r="r" b="b" t="t" l="l"/>
            <a:pathLst>
              <a:path h="1528039" w="2003985">
                <a:moveTo>
                  <a:pt x="0" y="0"/>
                </a:moveTo>
                <a:lnTo>
                  <a:pt x="2003986" y="0"/>
                </a:lnTo>
                <a:lnTo>
                  <a:pt x="2003986" y="1528039"/>
                </a:lnTo>
                <a:lnTo>
                  <a:pt x="0" y="15280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50400" y="278299"/>
            <a:ext cx="1863039" cy="1054946"/>
          </a:xfrm>
          <a:custGeom>
            <a:avLst/>
            <a:gdLst/>
            <a:ahLst/>
            <a:cxnLst/>
            <a:rect r="r" b="b" t="t" l="l"/>
            <a:pathLst>
              <a:path h="1054946" w="1863039">
                <a:moveTo>
                  <a:pt x="0" y="0"/>
                </a:moveTo>
                <a:lnTo>
                  <a:pt x="1863039" y="0"/>
                </a:lnTo>
                <a:lnTo>
                  <a:pt x="1863039" y="1054946"/>
                </a:lnTo>
                <a:lnTo>
                  <a:pt x="0" y="10549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939187">
            <a:off x="16632189" y="8870382"/>
            <a:ext cx="1254222" cy="1105283"/>
          </a:xfrm>
          <a:custGeom>
            <a:avLst/>
            <a:gdLst/>
            <a:ahLst/>
            <a:cxnLst/>
            <a:rect r="r" b="b" t="t" l="l"/>
            <a:pathLst>
              <a:path h="1105283" w="1254222">
                <a:moveTo>
                  <a:pt x="0" y="0"/>
                </a:moveTo>
                <a:lnTo>
                  <a:pt x="1254222" y="0"/>
                </a:lnTo>
                <a:lnTo>
                  <a:pt x="1254222" y="1105283"/>
                </a:lnTo>
                <a:lnTo>
                  <a:pt x="0" y="11052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51858" y="805772"/>
            <a:ext cx="2003985" cy="1528039"/>
          </a:xfrm>
          <a:custGeom>
            <a:avLst/>
            <a:gdLst/>
            <a:ahLst/>
            <a:cxnLst/>
            <a:rect r="r" b="b" t="t" l="l"/>
            <a:pathLst>
              <a:path h="1528039" w="2003985">
                <a:moveTo>
                  <a:pt x="0" y="0"/>
                </a:moveTo>
                <a:lnTo>
                  <a:pt x="2003985" y="0"/>
                </a:lnTo>
                <a:lnTo>
                  <a:pt x="2003985" y="1528039"/>
                </a:lnTo>
                <a:lnTo>
                  <a:pt x="0" y="15280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772259" y="3468415"/>
            <a:ext cx="12743483" cy="446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961" indent="-291980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Library: sklearn.model_selection.train_test_split</a:t>
            </a:r>
          </a:p>
          <a:p>
            <a:pPr algn="l">
              <a:lnSpc>
                <a:spcPts val="2975"/>
              </a:lnSpc>
            </a:pPr>
          </a:p>
          <a:p>
            <a:pPr algn="l" marL="583961" indent="-291980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Proporsi Pembagian:</a:t>
            </a:r>
          </a:p>
          <a:p>
            <a:pPr algn="l" marL="1167921" indent="-389307" lvl="2">
              <a:lnSpc>
                <a:spcPts val="2975"/>
              </a:lnSpc>
              <a:buFont typeface="Arial"/>
              <a:buChar char="⚬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Data Training: 70% (Untuk melatih model).</a:t>
            </a:r>
          </a:p>
          <a:p>
            <a:pPr algn="l" marL="1167921" indent="-389307" lvl="2">
              <a:lnSpc>
                <a:spcPts val="2975"/>
              </a:lnSpc>
              <a:buFont typeface="Arial"/>
              <a:buChar char="⚬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Data Testing: 30% (Untuk menguji keakuratan model).</a:t>
            </a:r>
          </a:p>
          <a:p>
            <a:pPr algn="l">
              <a:lnSpc>
                <a:spcPts val="2975"/>
              </a:lnSpc>
            </a:pPr>
          </a:p>
          <a:p>
            <a:pPr algn="l" marL="583961" indent="-291980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Fungsi: train_test_split(X, y, test_size=0.3)</a:t>
            </a:r>
          </a:p>
          <a:p>
            <a:pPr algn="l">
              <a:lnSpc>
                <a:spcPts val="2975"/>
              </a:lnSpc>
            </a:pPr>
          </a:p>
          <a:p>
            <a:pPr algn="l">
              <a:lnSpc>
                <a:spcPts val="2975"/>
              </a:lnSpc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Kita tidak boleh menguji model dengan soal yang sudah dia pelajari. Makanya kita sisihkan 30% data untuk ujian (testing).</a:t>
            </a:r>
          </a:p>
          <a:p>
            <a:pPr algn="l">
              <a:lnSpc>
                <a:spcPts val="29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4677" y="1261610"/>
            <a:ext cx="2177500" cy="430056"/>
          </a:xfrm>
          <a:custGeom>
            <a:avLst/>
            <a:gdLst/>
            <a:ahLst/>
            <a:cxnLst/>
            <a:rect r="r" b="b" t="t" l="l"/>
            <a:pathLst>
              <a:path h="430056" w="2177500">
                <a:moveTo>
                  <a:pt x="0" y="0"/>
                </a:moveTo>
                <a:lnTo>
                  <a:pt x="2177499" y="0"/>
                </a:lnTo>
                <a:lnTo>
                  <a:pt x="2177499" y="430056"/>
                </a:lnTo>
                <a:lnTo>
                  <a:pt x="0" y="43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71166" y="683338"/>
            <a:ext cx="2795770" cy="793300"/>
          </a:xfrm>
          <a:custGeom>
            <a:avLst/>
            <a:gdLst/>
            <a:ahLst/>
            <a:cxnLst/>
            <a:rect r="r" b="b" t="t" l="l"/>
            <a:pathLst>
              <a:path h="793300" w="2795770">
                <a:moveTo>
                  <a:pt x="0" y="0"/>
                </a:moveTo>
                <a:lnTo>
                  <a:pt x="2795770" y="0"/>
                </a:lnTo>
                <a:lnTo>
                  <a:pt x="2795770" y="793300"/>
                </a:lnTo>
                <a:lnTo>
                  <a:pt x="0" y="793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38694" y="683338"/>
            <a:ext cx="2795770" cy="1008328"/>
            <a:chOff x="0" y="0"/>
            <a:chExt cx="3727694" cy="13444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663156" y="7302178"/>
            <a:ext cx="3854427" cy="1956122"/>
          </a:xfrm>
          <a:custGeom>
            <a:avLst/>
            <a:gdLst/>
            <a:ahLst/>
            <a:cxnLst/>
            <a:rect r="r" b="b" t="t" l="l"/>
            <a:pathLst>
              <a:path h="1956122" w="3854427">
                <a:moveTo>
                  <a:pt x="0" y="0"/>
                </a:moveTo>
                <a:lnTo>
                  <a:pt x="3854427" y="0"/>
                </a:lnTo>
                <a:lnTo>
                  <a:pt x="3854427" y="1956122"/>
                </a:lnTo>
                <a:lnTo>
                  <a:pt x="0" y="1956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5612" y="8101382"/>
            <a:ext cx="1927213" cy="978061"/>
          </a:xfrm>
          <a:custGeom>
            <a:avLst/>
            <a:gdLst/>
            <a:ahLst/>
            <a:cxnLst/>
            <a:rect r="r" b="b" t="t" l="l"/>
            <a:pathLst>
              <a:path h="978061" w="1927213">
                <a:moveTo>
                  <a:pt x="0" y="0"/>
                </a:moveTo>
                <a:lnTo>
                  <a:pt x="1927214" y="0"/>
                </a:lnTo>
                <a:lnTo>
                  <a:pt x="1927214" y="978061"/>
                </a:lnTo>
                <a:lnTo>
                  <a:pt x="0" y="978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443032"/>
            <a:ext cx="18288000" cy="2514600"/>
          </a:xfrm>
          <a:custGeom>
            <a:avLst/>
            <a:gdLst/>
            <a:ahLst/>
            <a:cxnLst/>
            <a:rect r="r" b="b" t="t" l="l"/>
            <a:pathLst>
              <a:path h="2514600" w="18288000">
                <a:moveTo>
                  <a:pt x="0" y="0"/>
                </a:moveTo>
                <a:lnTo>
                  <a:pt x="18288000" y="0"/>
                </a:lnTo>
                <a:lnTo>
                  <a:pt x="182880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96213" y="1318760"/>
            <a:ext cx="10895573" cy="99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Modeling Decision Tree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5226" y="2670136"/>
            <a:ext cx="13817547" cy="495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997" indent="-351499" lvl="1">
              <a:lnSpc>
                <a:spcPts val="3581"/>
              </a:lnSpc>
              <a:buFont typeface="Arial"/>
              <a:buChar char="•"/>
            </a:pPr>
            <a:r>
              <a:rPr lang="en-US" sz="3256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Library: sklearn.tree.DecisionTreeClassifier</a:t>
            </a:r>
          </a:p>
          <a:p>
            <a:pPr algn="l">
              <a:lnSpc>
                <a:spcPts val="3581"/>
              </a:lnSpc>
            </a:pPr>
          </a:p>
          <a:p>
            <a:pPr algn="l" marL="702997" indent="-351499" lvl="1">
              <a:lnSpc>
                <a:spcPts val="3581"/>
              </a:lnSpc>
              <a:buFont typeface="Arial"/>
              <a:buChar char="•"/>
            </a:pPr>
            <a:r>
              <a:rPr lang="en-US" sz="3256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Parameter Penting:</a:t>
            </a:r>
          </a:p>
          <a:p>
            <a:pPr algn="l" marL="702997" indent="-351499" lvl="1">
              <a:lnSpc>
                <a:spcPts val="3581"/>
              </a:lnSpc>
              <a:buAutoNum type="arabicPeriod" startAt="1"/>
            </a:pPr>
            <a:r>
              <a:rPr lang="en-US" sz="3256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criterion = 'gini' (Menggunakan Gini Impurity).</a:t>
            </a:r>
          </a:p>
          <a:p>
            <a:pPr algn="l" marL="702997" indent="-351499" lvl="1">
              <a:lnSpc>
                <a:spcPts val="3581"/>
              </a:lnSpc>
              <a:buAutoNum type="arabicPeriod" startAt="1"/>
            </a:pPr>
            <a:r>
              <a:rPr lang="en-US" sz="3256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max_depth = 3 (Membatasi kedalaman pohon agar tidak terlalu kompleks/overfitting).</a:t>
            </a:r>
          </a:p>
          <a:p>
            <a:pPr algn="l">
              <a:lnSpc>
                <a:spcPts val="3581"/>
              </a:lnSpc>
            </a:pPr>
          </a:p>
          <a:p>
            <a:pPr algn="l" marL="702997" indent="-351499" lvl="1">
              <a:lnSpc>
                <a:spcPts val="3581"/>
              </a:lnSpc>
              <a:buFont typeface="Arial"/>
              <a:buChar char="•"/>
            </a:pPr>
            <a:r>
              <a:rPr lang="en-US" sz="3256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Proses Training:</a:t>
            </a:r>
          </a:p>
          <a:p>
            <a:pPr algn="l" marL="702997" indent="-351499" lvl="1">
              <a:lnSpc>
                <a:spcPts val="3581"/>
              </a:lnSpc>
              <a:buAutoNum type="arabicPeriod" startAt="1"/>
            </a:pPr>
            <a:r>
              <a:rPr lang="en-US" sz="3256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Perintah: model.fit(X_train, y_train)</a:t>
            </a:r>
          </a:p>
          <a:p>
            <a:pPr algn="l" marL="702997" indent="-351499" lvl="1">
              <a:lnSpc>
                <a:spcPts val="3581"/>
              </a:lnSpc>
              <a:buAutoNum type="arabicPeriod" startAt="1"/>
            </a:pPr>
            <a:r>
              <a:rPr lang="en-US" sz="3256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Model mempelajari pola dari data training.</a:t>
            </a:r>
          </a:p>
          <a:p>
            <a:pPr algn="l">
              <a:lnSpc>
                <a:spcPts val="3581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8651" y="1691666"/>
            <a:ext cx="1991164" cy="2058752"/>
            <a:chOff x="0" y="0"/>
            <a:chExt cx="2654885" cy="2745002"/>
          </a:xfrm>
        </p:grpSpPr>
        <p:sp>
          <p:nvSpPr>
            <p:cNvPr name="Freeform 4" id="4"/>
            <p:cNvSpPr/>
            <p:nvPr/>
          </p:nvSpPr>
          <p:spPr>
            <a:xfrm flipH="false" flipV="false" rot="-1707413">
              <a:off x="895632" y="616805"/>
              <a:ext cx="1783071" cy="352156"/>
            </a:xfrm>
            <a:custGeom>
              <a:avLst/>
              <a:gdLst/>
              <a:ahLst/>
              <a:cxnLst/>
              <a:rect r="r" b="b" t="t" l="l"/>
              <a:pathLst>
                <a:path h="352156" w="1783071">
                  <a:moveTo>
                    <a:pt x="0" y="0"/>
                  </a:moveTo>
                  <a:lnTo>
                    <a:pt x="1783071" y="0"/>
                  </a:lnTo>
                  <a:lnTo>
                    <a:pt x="1783071" y="352156"/>
                  </a:lnTo>
                  <a:lnTo>
                    <a:pt x="0" y="352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2758" cy="2745002"/>
            </a:xfrm>
            <a:custGeom>
              <a:avLst/>
              <a:gdLst/>
              <a:ahLst/>
              <a:cxnLst/>
              <a:rect r="r" b="b" t="t" l="l"/>
              <a:pathLst>
                <a:path h="2745002" w="2432758">
                  <a:moveTo>
                    <a:pt x="0" y="0"/>
                  </a:moveTo>
                  <a:lnTo>
                    <a:pt x="2432758" y="0"/>
                  </a:lnTo>
                  <a:lnTo>
                    <a:pt x="2432758" y="2745002"/>
                  </a:lnTo>
                  <a:lnTo>
                    <a:pt x="0" y="2745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052213" y="1028700"/>
            <a:ext cx="2795770" cy="1008328"/>
            <a:chOff x="0" y="0"/>
            <a:chExt cx="3727694" cy="1344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25876" y="2322878"/>
            <a:ext cx="1485124" cy="1685247"/>
          </a:xfrm>
          <a:custGeom>
            <a:avLst/>
            <a:gdLst/>
            <a:ahLst/>
            <a:cxnLst/>
            <a:rect r="r" b="b" t="t" l="l"/>
            <a:pathLst>
              <a:path h="1685247" w="1485124">
                <a:moveTo>
                  <a:pt x="0" y="0"/>
                </a:moveTo>
                <a:lnTo>
                  <a:pt x="1485124" y="0"/>
                </a:lnTo>
                <a:lnTo>
                  <a:pt x="1485124" y="1685247"/>
                </a:lnTo>
                <a:lnTo>
                  <a:pt x="0" y="1685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771166" y="683338"/>
            <a:ext cx="2795770" cy="1008328"/>
            <a:chOff x="0" y="0"/>
            <a:chExt cx="3727694" cy="13444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822583" y="6766997"/>
            <a:ext cx="3203294" cy="1625672"/>
          </a:xfrm>
          <a:custGeom>
            <a:avLst/>
            <a:gdLst/>
            <a:ahLst/>
            <a:cxnLst/>
            <a:rect r="r" b="b" t="t" l="l"/>
            <a:pathLst>
              <a:path h="1625672" w="3203294">
                <a:moveTo>
                  <a:pt x="0" y="0"/>
                </a:moveTo>
                <a:lnTo>
                  <a:pt x="3203293" y="0"/>
                </a:lnTo>
                <a:lnTo>
                  <a:pt x="3203293" y="1625672"/>
                </a:lnTo>
                <a:lnTo>
                  <a:pt x="0" y="1625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771166" y="7656998"/>
            <a:ext cx="20253770" cy="3108919"/>
            <a:chOff x="0" y="0"/>
            <a:chExt cx="27005026" cy="4145226"/>
          </a:xfrm>
        </p:grpSpPr>
        <p:sp>
          <p:nvSpPr>
            <p:cNvPr name="Freeform 15" id="15"/>
            <p:cNvSpPr/>
            <p:nvPr/>
          </p:nvSpPr>
          <p:spPr>
            <a:xfrm flipH="true" flipV="true" rot="0">
              <a:off x="0" y="0"/>
              <a:ext cx="13572363" cy="4145226"/>
            </a:xfrm>
            <a:custGeom>
              <a:avLst/>
              <a:gdLst/>
              <a:ahLst/>
              <a:cxnLst/>
              <a:rect r="r" b="b" t="t" l="l"/>
              <a:pathLst>
                <a:path h="4145226" w="13572363">
                  <a:moveTo>
                    <a:pt x="13572363" y="4145226"/>
                  </a:moveTo>
                  <a:lnTo>
                    <a:pt x="0" y="4145226"/>
                  </a:lnTo>
                  <a:lnTo>
                    <a:pt x="0" y="0"/>
                  </a:lnTo>
                  <a:lnTo>
                    <a:pt x="13572363" y="0"/>
                  </a:lnTo>
                  <a:lnTo>
                    <a:pt x="13572363" y="4145226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true" rot="0">
              <a:off x="13432663" y="0"/>
              <a:ext cx="13572363" cy="4145226"/>
            </a:xfrm>
            <a:custGeom>
              <a:avLst/>
              <a:gdLst/>
              <a:ahLst/>
              <a:cxnLst/>
              <a:rect r="r" b="b" t="t" l="l"/>
              <a:pathLst>
                <a:path h="4145226" w="13572363">
                  <a:moveTo>
                    <a:pt x="0" y="4145226"/>
                  </a:moveTo>
                  <a:lnTo>
                    <a:pt x="13572363" y="4145226"/>
                  </a:lnTo>
                  <a:lnTo>
                    <a:pt x="13572363" y="0"/>
                  </a:lnTo>
                  <a:lnTo>
                    <a:pt x="0" y="0"/>
                  </a:lnTo>
                  <a:lnTo>
                    <a:pt x="0" y="4145226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052213" y="4781591"/>
            <a:ext cx="2795770" cy="1008328"/>
            <a:chOff x="0" y="0"/>
            <a:chExt cx="3727694" cy="13444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307564" y="919454"/>
            <a:ext cx="11672871" cy="240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1"/>
              </a:lnSpc>
            </a:pPr>
            <a:r>
              <a:rPr lang="en-US" sz="8510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Prediksi dan Evaluasi Akurasi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90227" y="3540599"/>
            <a:ext cx="10505236" cy="548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Prediksi:</a:t>
            </a:r>
          </a:p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Menggunakan data testing (X_test) untuk memprediksi hasil.</a:t>
            </a:r>
          </a:p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Hasil prediksi bisa berbeda antar komputer tergantung pengacakan data.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Cek Akurasi:</a:t>
            </a:r>
          </a:p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Library: sklearn.metrics.accuracy_score</a:t>
            </a:r>
          </a:p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Hasil: Pada percobaan ini didapatkan akurasi 1.0 (100%).</a:t>
            </a:r>
          </a:p>
          <a:p>
            <a:pPr algn="l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Artinya model berhasil memprediksi seluruh data tes dengan benar.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536135" y="2995012"/>
            <a:ext cx="2400889" cy="865909"/>
            <a:chOff x="0" y="0"/>
            <a:chExt cx="3201185" cy="11545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19633" y="662127"/>
              <a:ext cx="2493259" cy="492419"/>
            </a:xfrm>
            <a:custGeom>
              <a:avLst/>
              <a:gdLst/>
              <a:ahLst/>
              <a:cxnLst/>
              <a:rect r="r" b="b" t="t" l="l"/>
              <a:pathLst>
                <a:path h="492419" w="2493259">
                  <a:moveTo>
                    <a:pt x="0" y="0"/>
                  </a:moveTo>
                  <a:lnTo>
                    <a:pt x="2493259" y="0"/>
                  </a:lnTo>
                  <a:lnTo>
                    <a:pt x="2493259" y="492418"/>
                  </a:lnTo>
                  <a:lnTo>
                    <a:pt x="0" y="492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01185" cy="908336"/>
            </a:xfrm>
            <a:custGeom>
              <a:avLst/>
              <a:gdLst/>
              <a:ahLst/>
              <a:cxnLst/>
              <a:rect r="r" b="b" t="t" l="l"/>
              <a:pathLst>
                <a:path h="908336" w="3201185">
                  <a:moveTo>
                    <a:pt x="0" y="0"/>
                  </a:moveTo>
                  <a:lnTo>
                    <a:pt x="3201185" y="0"/>
                  </a:lnTo>
                  <a:lnTo>
                    <a:pt x="3201185" y="908336"/>
                  </a:lnTo>
                  <a:lnTo>
                    <a:pt x="0" y="908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-551827"/>
            <a:ext cx="21839798" cy="2295144"/>
            <a:chOff x="0" y="0"/>
            <a:chExt cx="29119731" cy="30601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060192"/>
                  </a:lnTo>
                  <a:lnTo>
                    <a:pt x="0" y="3060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9702115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9753600" y="0"/>
                  </a:moveTo>
                  <a:lnTo>
                    <a:pt x="0" y="0"/>
                  </a:lnTo>
                  <a:lnTo>
                    <a:pt x="0" y="3060192"/>
                  </a:lnTo>
                  <a:lnTo>
                    <a:pt x="9753600" y="3060192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366131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060192"/>
                  </a:lnTo>
                  <a:lnTo>
                    <a:pt x="0" y="3060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897698" y="9258300"/>
            <a:ext cx="3004781" cy="1630094"/>
          </a:xfrm>
          <a:custGeom>
            <a:avLst/>
            <a:gdLst/>
            <a:ahLst/>
            <a:cxnLst/>
            <a:rect r="r" b="b" t="t" l="l"/>
            <a:pathLst>
              <a:path h="1630094" w="3004781">
                <a:moveTo>
                  <a:pt x="0" y="0"/>
                </a:moveTo>
                <a:lnTo>
                  <a:pt x="3004781" y="0"/>
                </a:lnTo>
                <a:lnTo>
                  <a:pt x="3004781" y="1630094"/>
                </a:lnTo>
                <a:lnTo>
                  <a:pt x="0" y="1630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80065" y="344125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07954" y="1800467"/>
            <a:ext cx="12272092" cy="19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Visualisasi Pohon Keputusan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1820" y="4057751"/>
            <a:ext cx="10088533" cy="5740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Tujuan: Melihat bagaimana komputer mengambil keputusan (logika percabangan).</a:t>
            </a:r>
          </a:p>
          <a:p>
            <a:pPr algn="l">
              <a:lnSpc>
                <a:spcPts val="3030"/>
              </a:lnSpc>
            </a:pPr>
          </a:p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Tools: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matplotlib.pyplot (untuk membuat kanvas gambar).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sklearn.tree.plot_tree.</a:t>
            </a:r>
          </a:p>
          <a:p>
            <a:pPr algn="l">
              <a:lnSpc>
                <a:spcPts val="3030"/>
              </a:lnSpc>
            </a:pPr>
          </a:p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Konfigurasi: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figsize=(10,10) agar gambar terlihat jelas.</a:t>
            </a:r>
          </a:p>
          <a:p>
            <a:pPr algn="l" marL="594707" indent="-297353" lvl="1">
              <a:lnSpc>
                <a:spcPts val="3030"/>
              </a:lnSpc>
              <a:buFont typeface="Arial"/>
              <a:buChar char="•"/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Menampilkan nama fitur dan class.</a:t>
            </a:r>
          </a:p>
          <a:p>
            <a:pPr algn="l">
              <a:lnSpc>
                <a:spcPts val="3030"/>
              </a:lnSpc>
            </a:pPr>
          </a:p>
          <a:p>
            <a:pPr algn="l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Output: Diagram pohon yang menunjukkan Root Node hingga Leaf Node.</a:t>
            </a:r>
          </a:p>
          <a:p>
            <a:pPr algn="l">
              <a:lnSpc>
                <a:spcPts val="30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90981" y="5527479"/>
            <a:ext cx="2795770" cy="1008328"/>
            <a:chOff x="0" y="0"/>
            <a:chExt cx="3727694" cy="13444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70305" y="3567510"/>
            <a:ext cx="12147389" cy="35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48"/>
              </a:lnSpc>
            </a:pPr>
            <a:r>
              <a:rPr lang="en-US" sz="1258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terima </a:t>
            </a:r>
          </a:p>
          <a:p>
            <a:pPr algn="ctr">
              <a:lnSpc>
                <a:spcPts val="13848"/>
              </a:lnSpc>
            </a:pPr>
            <a:r>
              <a:rPr lang="en-US" sz="1258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kasih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40493" y="2347537"/>
            <a:ext cx="1991164" cy="2058752"/>
            <a:chOff x="0" y="0"/>
            <a:chExt cx="2654885" cy="2745002"/>
          </a:xfrm>
        </p:grpSpPr>
        <p:sp>
          <p:nvSpPr>
            <p:cNvPr name="Freeform 8" id="8"/>
            <p:cNvSpPr/>
            <p:nvPr/>
          </p:nvSpPr>
          <p:spPr>
            <a:xfrm flipH="false" flipV="false" rot="-1707413">
              <a:off x="895632" y="616805"/>
              <a:ext cx="1783071" cy="352156"/>
            </a:xfrm>
            <a:custGeom>
              <a:avLst/>
              <a:gdLst/>
              <a:ahLst/>
              <a:cxnLst/>
              <a:rect r="r" b="b" t="t" l="l"/>
              <a:pathLst>
                <a:path h="352156" w="1783071">
                  <a:moveTo>
                    <a:pt x="0" y="0"/>
                  </a:moveTo>
                  <a:lnTo>
                    <a:pt x="1783071" y="0"/>
                  </a:lnTo>
                  <a:lnTo>
                    <a:pt x="1783071" y="352156"/>
                  </a:lnTo>
                  <a:lnTo>
                    <a:pt x="0" y="352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3000"/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2758" cy="2745002"/>
            </a:xfrm>
            <a:custGeom>
              <a:avLst/>
              <a:gdLst/>
              <a:ahLst/>
              <a:cxnLst/>
              <a:rect r="r" b="b" t="t" l="l"/>
              <a:pathLst>
                <a:path h="2745002" w="2432758">
                  <a:moveTo>
                    <a:pt x="0" y="0"/>
                  </a:moveTo>
                  <a:lnTo>
                    <a:pt x="2432758" y="0"/>
                  </a:lnTo>
                  <a:lnTo>
                    <a:pt x="2432758" y="2745002"/>
                  </a:lnTo>
                  <a:lnTo>
                    <a:pt x="0" y="2745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994669" y="835046"/>
            <a:ext cx="2795770" cy="1008328"/>
            <a:chOff x="0" y="0"/>
            <a:chExt cx="3727694" cy="13444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266838" y="2721042"/>
            <a:ext cx="1485124" cy="1685247"/>
          </a:xfrm>
          <a:custGeom>
            <a:avLst/>
            <a:gdLst/>
            <a:ahLst/>
            <a:cxnLst/>
            <a:rect r="r" b="b" t="t" l="l"/>
            <a:pathLst>
              <a:path h="1685247" w="1485124">
                <a:moveTo>
                  <a:pt x="0" y="0"/>
                </a:moveTo>
                <a:lnTo>
                  <a:pt x="1485124" y="0"/>
                </a:lnTo>
                <a:lnTo>
                  <a:pt x="1485124" y="1685247"/>
                </a:lnTo>
                <a:lnTo>
                  <a:pt x="0" y="1685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63220" y="1339209"/>
            <a:ext cx="2795770" cy="1008328"/>
            <a:chOff x="0" y="0"/>
            <a:chExt cx="3727694" cy="13444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822583" y="6766997"/>
            <a:ext cx="3203294" cy="1625672"/>
          </a:xfrm>
          <a:custGeom>
            <a:avLst/>
            <a:gdLst/>
            <a:ahLst/>
            <a:cxnLst/>
            <a:rect r="r" b="b" t="t" l="l"/>
            <a:pathLst>
              <a:path h="1625672" w="3203294">
                <a:moveTo>
                  <a:pt x="0" y="0"/>
                </a:moveTo>
                <a:lnTo>
                  <a:pt x="3203293" y="0"/>
                </a:lnTo>
                <a:lnTo>
                  <a:pt x="3203293" y="1625672"/>
                </a:lnTo>
                <a:lnTo>
                  <a:pt x="0" y="1625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771166" y="7656998"/>
            <a:ext cx="20253770" cy="3108919"/>
            <a:chOff x="0" y="0"/>
            <a:chExt cx="27005026" cy="4145226"/>
          </a:xfrm>
        </p:grpSpPr>
        <p:sp>
          <p:nvSpPr>
            <p:cNvPr name="Freeform 19" id="19"/>
            <p:cNvSpPr/>
            <p:nvPr/>
          </p:nvSpPr>
          <p:spPr>
            <a:xfrm flipH="true" flipV="true" rot="0">
              <a:off x="0" y="0"/>
              <a:ext cx="13572363" cy="4145226"/>
            </a:xfrm>
            <a:custGeom>
              <a:avLst/>
              <a:gdLst/>
              <a:ahLst/>
              <a:cxnLst/>
              <a:rect r="r" b="b" t="t" l="l"/>
              <a:pathLst>
                <a:path h="4145226" w="13572363">
                  <a:moveTo>
                    <a:pt x="13572363" y="4145226"/>
                  </a:moveTo>
                  <a:lnTo>
                    <a:pt x="0" y="4145226"/>
                  </a:lnTo>
                  <a:lnTo>
                    <a:pt x="0" y="0"/>
                  </a:lnTo>
                  <a:lnTo>
                    <a:pt x="13572363" y="0"/>
                  </a:lnTo>
                  <a:lnTo>
                    <a:pt x="13572363" y="4145226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true" rot="0">
              <a:off x="13432663" y="0"/>
              <a:ext cx="13572363" cy="4145226"/>
            </a:xfrm>
            <a:custGeom>
              <a:avLst/>
              <a:gdLst/>
              <a:ahLst/>
              <a:cxnLst/>
              <a:rect r="r" b="b" t="t" l="l"/>
              <a:pathLst>
                <a:path h="4145226" w="13572363">
                  <a:moveTo>
                    <a:pt x="0" y="4145226"/>
                  </a:moveTo>
                  <a:lnTo>
                    <a:pt x="13572363" y="4145226"/>
                  </a:lnTo>
                  <a:lnTo>
                    <a:pt x="13572363" y="0"/>
                  </a:lnTo>
                  <a:lnTo>
                    <a:pt x="0" y="0"/>
                  </a:lnTo>
                  <a:lnTo>
                    <a:pt x="0" y="4145226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217695" y="5143500"/>
            <a:ext cx="2795770" cy="1008328"/>
            <a:chOff x="0" y="0"/>
            <a:chExt cx="3727694" cy="13444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71166" y="6478183"/>
            <a:ext cx="2795770" cy="1008328"/>
            <a:chOff x="0" y="0"/>
            <a:chExt cx="3727694" cy="13444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536135" y="2995012"/>
            <a:ext cx="2400889" cy="865909"/>
            <a:chOff x="0" y="0"/>
            <a:chExt cx="3201185" cy="11545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19633" y="662127"/>
              <a:ext cx="2493259" cy="492419"/>
            </a:xfrm>
            <a:custGeom>
              <a:avLst/>
              <a:gdLst/>
              <a:ahLst/>
              <a:cxnLst/>
              <a:rect r="r" b="b" t="t" l="l"/>
              <a:pathLst>
                <a:path h="492419" w="2493259">
                  <a:moveTo>
                    <a:pt x="0" y="0"/>
                  </a:moveTo>
                  <a:lnTo>
                    <a:pt x="2493259" y="0"/>
                  </a:lnTo>
                  <a:lnTo>
                    <a:pt x="2493259" y="492418"/>
                  </a:lnTo>
                  <a:lnTo>
                    <a:pt x="0" y="492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01185" cy="908336"/>
            </a:xfrm>
            <a:custGeom>
              <a:avLst/>
              <a:gdLst/>
              <a:ahLst/>
              <a:cxnLst/>
              <a:rect r="r" b="b" t="t" l="l"/>
              <a:pathLst>
                <a:path h="908336" w="3201185">
                  <a:moveTo>
                    <a:pt x="0" y="0"/>
                  </a:moveTo>
                  <a:lnTo>
                    <a:pt x="3201185" y="0"/>
                  </a:lnTo>
                  <a:lnTo>
                    <a:pt x="3201185" y="908336"/>
                  </a:lnTo>
                  <a:lnTo>
                    <a:pt x="0" y="908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97696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1556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7404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0592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86245" y="8553311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-551827"/>
            <a:ext cx="21839798" cy="2295144"/>
            <a:chOff x="0" y="0"/>
            <a:chExt cx="29119731" cy="30601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060192"/>
                  </a:lnTo>
                  <a:lnTo>
                    <a:pt x="0" y="3060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9702115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9753600" y="0"/>
                  </a:moveTo>
                  <a:lnTo>
                    <a:pt x="0" y="0"/>
                  </a:lnTo>
                  <a:lnTo>
                    <a:pt x="0" y="3060192"/>
                  </a:lnTo>
                  <a:lnTo>
                    <a:pt x="9753600" y="3060192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9366131" y="0"/>
              <a:ext cx="9753600" cy="3060192"/>
            </a:xfrm>
            <a:custGeom>
              <a:avLst/>
              <a:gdLst/>
              <a:ahLst/>
              <a:cxnLst/>
              <a:rect r="r" b="b" t="t" l="l"/>
              <a:pathLst>
                <a:path h="3060192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060192"/>
                  </a:lnTo>
                  <a:lnTo>
                    <a:pt x="0" y="3060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312604" y="6923217"/>
            <a:ext cx="3004781" cy="1630094"/>
          </a:xfrm>
          <a:custGeom>
            <a:avLst/>
            <a:gdLst/>
            <a:ahLst/>
            <a:cxnLst/>
            <a:rect r="r" b="b" t="t" l="l"/>
            <a:pathLst>
              <a:path h="1630094" w="3004781">
                <a:moveTo>
                  <a:pt x="0" y="0"/>
                </a:moveTo>
                <a:lnTo>
                  <a:pt x="3004781" y="0"/>
                </a:lnTo>
                <a:lnTo>
                  <a:pt x="3004781" y="1630094"/>
                </a:lnTo>
                <a:lnTo>
                  <a:pt x="0" y="1630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96213" y="2863197"/>
            <a:ext cx="10895573" cy="99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 KNN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632231" y="2656933"/>
            <a:ext cx="713849" cy="771034"/>
          </a:xfrm>
          <a:custGeom>
            <a:avLst/>
            <a:gdLst/>
            <a:ahLst/>
            <a:cxnLst/>
            <a:rect r="r" b="b" t="t" l="l"/>
            <a:pathLst>
              <a:path h="771034" w="713849">
                <a:moveTo>
                  <a:pt x="0" y="0"/>
                </a:moveTo>
                <a:lnTo>
                  <a:pt x="713849" y="0"/>
                </a:lnTo>
                <a:lnTo>
                  <a:pt x="713849" y="771034"/>
                </a:lnTo>
                <a:lnTo>
                  <a:pt x="0" y="771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319694" y="4550882"/>
            <a:ext cx="13648611" cy="3073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K-Nearest Neighbors (KNN) adalah algoritma Supervised Learning yang digunakan untuk klasifikasi atau regresi.</a:t>
            </a:r>
          </a:p>
          <a:p>
            <a:pPr algn="ctr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Untuk prinsip kerja Mengklasifikasikan objek berdasarkan K (jumlah) tetangga terdekatnya,</a:t>
            </a:r>
          </a:p>
          <a:p>
            <a:pPr algn="ctr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Menghitung jarak antar objek (umumnya menggunakan Euclidean Distance atau Cosine Similarity),</a:t>
            </a:r>
          </a:p>
          <a:p>
            <a:pPr algn="ctr">
              <a:lnSpc>
                <a:spcPts val="3030"/>
              </a:lnSpc>
            </a:pPr>
            <a:r>
              <a:rPr lang="en-US" sz="275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Keputusan diambil berdasarkan mayoritas tetangga terdekat.</a:t>
            </a:r>
          </a:p>
          <a:p>
            <a:pPr algn="ctr">
              <a:lnSpc>
                <a:spcPts val="3030"/>
              </a:lnSpc>
              <a:spcBef>
                <a:spcPct val="0"/>
              </a:spcBef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996585" y="2992150"/>
            <a:ext cx="632038" cy="682670"/>
          </a:xfrm>
          <a:custGeom>
            <a:avLst/>
            <a:gdLst/>
            <a:ahLst/>
            <a:cxnLst/>
            <a:rect r="r" b="b" t="t" l="l"/>
            <a:pathLst>
              <a:path h="682670" w="632038">
                <a:moveTo>
                  <a:pt x="0" y="0"/>
                </a:moveTo>
                <a:lnTo>
                  <a:pt x="632038" y="0"/>
                </a:lnTo>
                <a:lnTo>
                  <a:pt x="632038" y="682669"/>
                </a:lnTo>
                <a:lnTo>
                  <a:pt x="0" y="6826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4677" y="1261610"/>
            <a:ext cx="2177500" cy="430056"/>
          </a:xfrm>
          <a:custGeom>
            <a:avLst/>
            <a:gdLst/>
            <a:ahLst/>
            <a:cxnLst/>
            <a:rect r="r" b="b" t="t" l="l"/>
            <a:pathLst>
              <a:path h="430056" w="2177500">
                <a:moveTo>
                  <a:pt x="0" y="0"/>
                </a:moveTo>
                <a:lnTo>
                  <a:pt x="2177499" y="0"/>
                </a:lnTo>
                <a:lnTo>
                  <a:pt x="2177499" y="430056"/>
                </a:lnTo>
                <a:lnTo>
                  <a:pt x="0" y="43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71166" y="683338"/>
            <a:ext cx="2795770" cy="793300"/>
          </a:xfrm>
          <a:custGeom>
            <a:avLst/>
            <a:gdLst/>
            <a:ahLst/>
            <a:cxnLst/>
            <a:rect r="r" b="b" t="t" l="l"/>
            <a:pathLst>
              <a:path h="793300" w="2795770">
                <a:moveTo>
                  <a:pt x="0" y="0"/>
                </a:moveTo>
                <a:lnTo>
                  <a:pt x="2795770" y="0"/>
                </a:lnTo>
                <a:lnTo>
                  <a:pt x="2795770" y="793300"/>
                </a:lnTo>
                <a:lnTo>
                  <a:pt x="0" y="793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38694" y="683338"/>
            <a:ext cx="2795770" cy="1008328"/>
            <a:chOff x="0" y="0"/>
            <a:chExt cx="3727694" cy="13444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663156" y="7302178"/>
            <a:ext cx="3854427" cy="1956122"/>
          </a:xfrm>
          <a:custGeom>
            <a:avLst/>
            <a:gdLst/>
            <a:ahLst/>
            <a:cxnLst/>
            <a:rect r="r" b="b" t="t" l="l"/>
            <a:pathLst>
              <a:path h="1956122" w="3854427">
                <a:moveTo>
                  <a:pt x="0" y="0"/>
                </a:moveTo>
                <a:lnTo>
                  <a:pt x="3854427" y="0"/>
                </a:lnTo>
                <a:lnTo>
                  <a:pt x="3854427" y="1956122"/>
                </a:lnTo>
                <a:lnTo>
                  <a:pt x="0" y="1956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5612" y="8101382"/>
            <a:ext cx="1927213" cy="978061"/>
          </a:xfrm>
          <a:custGeom>
            <a:avLst/>
            <a:gdLst/>
            <a:ahLst/>
            <a:cxnLst/>
            <a:rect r="r" b="b" t="t" l="l"/>
            <a:pathLst>
              <a:path h="978061" w="1927213">
                <a:moveTo>
                  <a:pt x="0" y="0"/>
                </a:moveTo>
                <a:lnTo>
                  <a:pt x="1927214" y="0"/>
                </a:lnTo>
                <a:lnTo>
                  <a:pt x="1927214" y="978061"/>
                </a:lnTo>
                <a:lnTo>
                  <a:pt x="0" y="978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443032"/>
            <a:ext cx="18288000" cy="2514600"/>
          </a:xfrm>
          <a:custGeom>
            <a:avLst/>
            <a:gdLst/>
            <a:ahLst/>
            <a:cxnLst/>
            <a:rect r="r" b="b" t="t" l="l"/>
            <a:pathLst>
              <a:path h="2514600" w="18288000">
                <a:moveTo>
                  <a:pt x="0" y="0"/>
                </a:moveTo>
                <a:lnTo>
                  <a:pt x="18288000" y="0"/>
                </a:lnTo>
                <a:lnTo>
                  <a:pt x="182880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41351" y="5098425"/>
            <a:ext cx="2177500" cy="430056"/>
          </a:xfrm>
          <a:custGeom>
            <a:avLst/>
            <a:gdLst/>
            <a:ahLst/>
            <a:cxnLst/>
            <a:rect r="r" b="b" t="t" l="l"/>
            <a:pathLst>
              <a:path h="430056" w="2177500">
                <a:moveTo>
                  <a:pt x="0" y="0"/>
                </a:moveTo>
                <a:lnTo>
                  <a:pt x="2177500" y="0"/>
                </a:lnTo>
                <a:lnTo>
                  <a:pt x="2177500" y="430056"/>
                </a:lnTo>
                <a:lnTo>
                  <a:pt x="0" y="43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47925" y="3530804"/>
            <a:ext cx="1964352" cy="1782649"/>
          </a:xfrm>
          <a:custGeom>
            <a:avLst/>
            <a:gdLst/>
            <a:ahLst/>
            <a:cxnLst/>
            <a:rect r="r" b="b" t="t" l="l"/>
            <a:pathLst>
              <a:path h="1782649" w="1964352">
                <a:moveTo>
                  <a:pt x="0" y="0"/>
                </a:moveTo>
                <a:lnTo>
                  <a:pt x="1964352" y="0"/>
                </a:lnTo>
                <a:lnTo>
                  <a:pt x="1964352" y="1782649"/>
                </a:lnTo>
                <a:lnTo>
                  <a:pt x="0" y="1782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96213" y="1318760"/>
            <a:ext cx="10895573" cy="99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Studi Kasus &amp; 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47306" y="4160352"/>
            <a:ext cx="4844580" cy="169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Tujuan Membuat sistem rekomendasi film (Jika user suka film A, rekomendasikan film B, C, D yang mirip).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5320" y="3252295"/>
            <a:ext cx="6146846" cy="576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9"/>
              </a:lnSpc>
            </a:pPr>
            <a:r>
              <a:rPr lang="en-US" sz="3917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Tujuan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75834" y="3252295"/>
            <a:ext cx="6146846" cy="576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9"/>
              </a:lnSpc>
            </a:pPr>
            <a:r>
              <a:rPr lang="en-US" sz="3917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26967" y="4160352"/>
            <a:ext cx="4844580" cy="303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2640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movies.csv (Berisi: MovieID, Title).</a:t>
            </a:r>
          </a:p>
          <a:p>
            <a:pPr algn="ctr" marL="518160" indent="-259080" lvl="1">
              <a:lnSpc>
                <a:spcPts val="2640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ratings.csv (Berisi: UserID, MovieID, Rating).</a:t>
            </a:r>
          </a:p>
          <a:p>
            <a:pPr algn="ctr" marL="518160" indent="-259080" lvl="1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Tools: Python (Jupyter Notebook), Pandas, NumPy, Scikit-Learn.</a:t>
            </a:r>
          </a:p>
          <a:p>
            <a:pPr algn="ctr">
              <a:lnSpc>
                <a:spcPts val="2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6213" y="878478"/>
            <a:ext cx="10895573" cy="219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8"/>
              </a:lnSpc>
            </a:pPr>
            <a:r>
              <a:rPr lang="en-US" sz="77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Langkah 1 - Preprocessing Data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2313" y="3072327"/>
            <a:ext cx="3729004" cy="3973622"/>
            <a:chOff x="0" y="0"/>
            <a:chExt cx="812800" cy="8661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66119"/>
            </a:xfrm>
            <a:custGeom>
              <a:avLst/>
              <a:gdLst/>
              <a:ahLst/>
              <a:cxnLst/>
              <a:rect r="r" b="b" t="t" l="l"/>
              <a:pathLst>
                <a:path h="866119" w="812800">
                  <a:moveTo>
                    <a:pt x="105883" y="0"/>
                  </a:moveTo>
                  <a:lnTo>
                    <a:pt x="706917" y="0"/>
                  </a:lnTo>
                  <a:cubicBezTo>
                    <a:pt x="765395" y="0"/>
                    <a:pt x="812800" y="47405"/>
                    <a:pt x="812800" y="105883"/>
                  </a:cubicBezTo>
                  <a:lnTo>
                    <a:pt x="812800" y="760236"/>
                  </a:lnTo>
                  <a:cubicBezTo>
                    <a:pt x="812800" y="818713"/>
                    <a:pt x="765395" y="866119"/>
                    <a:pt x="706917" y="866119"/>
                  </a:cubicBezTo>
                  <a:lnTo>
                    <a:pt x="105883" y="866119"/>
                  </a:lnTo>
                  <a:cubicBezTo>
                    <a:pt x="47405" y="866119"/>
                    <a:pt x="0" y="818713"/>
                    <a:pt x="0" y="760236"/>
                  </a:cubicBezTo>
                  <a:lnTo>
                    <a:pt x="0" y="105883"/>
                  </a:lnTo>
                  <a:cubicBezTo>
                    <a:pt x="0" y="47405"/>
                    <a:pt x="47405" y="0"/>
                    <a:pt x="1058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904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190379">
            <a:off x="3512265" y="3101486"/>
            <a:ext cx="1590272" cy="437325"/>
          </a:xfrm>
          <a:custGeom>
            <a:avLst/>
            <a:gdLst/>
            <a:ahLst/>
            <a:cxnLst/>
            <a:rect r="r" b="b" t="t" l="l"/>
            <a:pathLst>
              <a:path h="437325" w="1590272">
                <a:moveTo>
                  <a:pt x="0" y="0"/>
                </a:moveTo>
                <a:lnTo>
                  <a:pt x="1590272" y="0"/>
                </a:lnTo>
                <a:lnTo>
                  <a:pt x="1590272" y="437325"/>
                </a:lnTo>
                <a:lnTo>
                  <a:pt x="0" y="43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190379">
            <a:off x="244532" y="6742194"/>
            <a:ext cx="1590272" cy="437325"/>
          </a:xfrm>
          <a:custGeom>
            <a:avLst/>
            <a:gdLst/>
            <a:ahLst/>
            <a:cxnLst/>
            <a:rect r="r" b="b" t="t" l="l"/>
            <a:pathLst>
              <a:path h="437325" w="1590272">
                <a:moveTo>
                  <a:pt x="0" y="0"/>
                </a:moveTo>
                <a:lnTo>
                  <a:pt x="1590272" y="0"/>
                </a:lnTo>
                <a:lnTo>
                  <a:pt x="1590272" y="437325"/>
                </a:lnTo>
                <a:lnTo>
                  <a:pt x="0" y="43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461204" y="3072327"/>
            <a:ext cx="3729004" cy="3973622"/>
            <a:chOff x="0" y="0"/>
            <a:chExt cx="812800" cy="8661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66119"/>
            </a:xfrm>
            <a:custGeom>
              <a:avLst/>
              <a:gdLst/>
              <a:ahLst/>
              <a:cxnLst/>
              <a:rect r="r" b="b" t="t" l="l"/>
              <a:pathLst>
                <a:path h="866119" w="812800">
                  <a:moveTo>
                    <a:pt x="105883" y="0"/>
                  </a:moveTo>
                  <a:lnTo>
                    <a:pt x="706917" y="0"/>
                  </a:lnTo>
                  <a:cubicBezTo>
                    <a:pt x="765395" y="0"/>
                    <a:pt x="812800" y="47405"/>
                    <a:pt x="812800" y="105883"/>
                  </a:cubicBezTo>
                  <a:lnTo>
                    <a:pt x="812800" y="760236"/>
                  </a:lnTo>
                  <a:cubicBezTo>
                    <a:pt x="812800" y="818713"/>
                    <a:pt x="765395" y="866119"/>
                    <a:pt x="706917" y="866119"/>
                  </a:cubicBezTo>
                  <a:lnTo>
                    <a:pt x="105883" y="866119"/>
                  </a:lnTo>
                  <a:cubicBezTo>
                    <a:pt x="47405" y="866119"/>
                    <a:pt x="0" y="818713"/>
                    <a:pt x="0" y="760236"/>
                  </a:cubicBezTo>
                  <a:lnTo>
                    <a:pt x="0" y="105883"/>
                  </a:lnTo>
                  <a:cubicBezTo>
                    <a:pt x="0" y="47405"/>
                    <a:pt x="47405" y="0"/>
                    <a:pt x="1058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904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490341">
            <a:off x="8918914" y="3050748"/>
            <a:ext cx="1701526" cy="467920"/>
          </a:xfrm>
          <a:custGeom>
            <a:avLst/>
            <a:gdLst/>
            <a:ahLst/>
            <a:cxnLst/>
            <a:rect r="r" b="b" t="t" l="l"/>
            <a:pathLst>
              <a:path h="467920" w="1701526">
                <a:moveTo>
                  <a:pt x="0" y="0"/>
                </a:moveTo>
                <a:lnTo>
                  <a:pt x="1701526" y="0"/>
                </a:lnTo>
                <a:lnTo>
                  <a:pt x="1701526" y="467920"/>
                </a:lnTo>
                <a:lnTo>
                  <a:pt x="0" y="467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709505" y="3072327"/>
            <a:ext cx="3729004" cy="5713611"/>
            <a:chOff x="0" y="0"/>
            <a:chExt cx="812800" cy="12453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245379"/>
            </a:xfrm>
            <a:custGeom>
              <a:avLst/>
              <a:gdLst/>
              <a:ahLst/>
              <a:cxnLst/>
              <a:rect r="r" b="b" t="t" l="l"/>
              <a:pathLst>
                <a:path h="1245379" w="812800">
                  <a:moveTo>
                    <a:pt x="105883" y="0"/>
                  </a:moveTo>
                  <a:lnTo>
                    <a:pt x="706917" y="0"/>
                  </a:lnTo>
                  <a:cubicBezTo>
                    <a:pt x="765395" y="0"/>
                    <a:pt x="812800" y="47405"/>
                    <a:pt x="812800" y="105883"/>
                  </a:cubicBezTo>
                  <a:lnTo>
                    <a:pt x="812800" y="1139496"/>
                  </a:lnTo>
                  <a:cubicBezTo>
                    <a:pt x="812800" y="1197973"/>
                    <a:pt x="765395" y="1245379"/>
                    <a:pt x="706917" y="1245379"/>
                  </a:cubicBezTo>
                  <a:lnTo>
                    <a:pt x="105883" y="1245379"/>
                  </a:lnTo>
                  <a:cubicBezTo>
                    <a:pt x="47405" y="1245379"/>
                    <a:pt x="0" y="1197973"/>
                    <a:pt x="0" y="1139496"/>
                  </a:cubicBezTo>
                  <a:lnTo>
                    <a:pt x="0" y="105883"/>
                  </a:lnTo>
                  <a:cubicBezTo>
                    <a:pt x="0" y="47405"/>
                    <a:pt x="47405" y="0"/>
                    <a:pt x="1058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1283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557460" y="3860148"/>
            <a:ext cx="4033094" cy="37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2722" spc="47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Cleaning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2190379">
            <a:off x="14437689" y="3130672"/>
            <a:ext cx="1536767" cy="422611"/>
          </a:xfrm>
          <a:custGeom>
            <a:avLst/>
            <a:gdLst/>
            <a:ahLst/>
            <a:cxnLst/>
            <a:rect r="r" b="b" t="t" l="l"/>
            <a:pathLst>
              <a:path h="422611" w="1536767">
                <a:moveTo>
                  <a:pt x="0" y="0"/>
                </a:moveTo>
                <a:lnTo>
                  <a:pt x="1536768" y="0"/>
                </a:lnTo>
                <a:lnTo>
                  <a:pt x="1536768" y="422611"/>
                </a:lnTo>
                <a:lnTo>
                  <a:pt x="0" y="42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190379">
            <a:off x="10914369" y="8390843"/>
            <a:ext cx="1590272" cy="437325"/>
          </a:xfrm>
          <a:custGeom>
            <a:avLst/>
            <a:gdLst/>
            <a:ahLst/>
            <a:cxnLst/>
            <a:rect r="r" b="b" t="t" l="l"/>
            <a:pathLst>
              <a:path h="437325" w="1590272">
                <a:moveTo>
                  <a:pt x="0" y="0"/>
                </a:moveTo>
                <a:lnTo>
                  <a:pt x="1590272" y="0"/>
                </a:lnTo>
                <a:lnTo>
                  <a:pt x="1590272" y="437325"/>
                </a:lnTo>
                <a:lnTo>
                  <a:pt x="0" y="43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490341">
            <a:off x="5841076" y="6811989"/>
            <a:ext cx="1701526" cy="467920"/>
          </a:xfrm>
          <a:custGeom>
            <a:avLst/>
            <a:gdLst/>
            <a:ahLst/>
            <a:cxnLst/>
            <a:rect r="r" b="b" t="t" l="l"/>
            <a:pathLst>
              <a:path h="467920" w="1701526">
                <a:moveTo>
                  <a:pt x="0" y="0"/>
                </a:moveTo>
                <a:lnTo>
                  <a:pt x="1701526" y="0"/>
                </a:lnTo>
                <a:lnTo>
                  <a:pt x="1701526" y="467920"/>
                </a:lnTo>
                <a:lnTo>
                  <a:pt x="0" y="467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677153" y="-1358176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3" y="0"/>
                </a:lnTo>
                <a:lnTo>
                  <a:pt x="4106453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716929" y="-1358176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4" y="0"/>
                </a:lnTo>
                <a:lnTo>
                  <a:pt x="4106454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048675" y="-1377571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4" y="0"/>
                </a:lnTo>
                <a:lnTo>
                  <a:pt x="4106454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381226" y="-1383364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4" y="0"/>
                </a:lnTo>
                <a:lnTo>
                  <a:pt x="4106454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831217" y="-1377571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3" y="0"/>
                </a:lnTo>
                <a:lnTo>
                  <a:pt x="4106453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10054" y="-1358176"/>
            <a:ext cx="4106454" cy="2386876"/>
          </a:xfrm>
          <a:custGeom>
            <a:avLst/>
            <a:gdLst/>
            <a:ahLst/>
            <a:cxnLst/>
            <a:rect r="r" b="b" t="t" l="l"/>
            <a:pathLst>
              <a:path h="2386876" w="4106454">
                <a:moveTo>
                  <a:pt x="0" y="0"/>
                </a:moveTo>
                <a:lnTo>
                  <a:pt x="4106454" y="0"/>
                </a:lnTo>
                <a:lnTo>
                  <a:pt x="4106454" y="2386876"/>
                </a:lnTo>
                <a:lnTo>
                  <a:pt x="0" y="238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590554" y="266023"/>
            <a:ext cx="2636213" cy="4793115"/>
          </a:xfrm>
          <a:custGeom>
            <a:avLst/>
            <a:gdLst/>
            <a:ahLst/>
            <a:cxnLst/>
            <a:rect r="r" b="b" t="t" l="l"/>
            <a:pathLst>
              <a:path h="4793115" w="2636213">
                <a:moveTo>
                  <a:pt x="0" y="0"/>
                </a:moveTo>
                <a:lnTo>
                  <a:pt x="2636213" y="0"/>
                </a:lnTo>
                <a:lnTo>
                  <a:pt x="2636213" y="4793115"/>
                </a:lnTo>
                <a:lnTo>
                  <a:pt x="0" y="4793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908661" y="4557225"/>
            <a:ext cx="1813547" cy="1054124"/>
          </a:xfrm>
          <a:custGeom>
            <a:avLst/>
            <a:gdLst/>
            <a:ahLst/>
            <a:cxnLst/>
            <a:rect r="r" b="b" t="t" l="l"/>
            <a:pathLst>
              <a:path h="1054124" w="1813547">
                <a:moveTo>
                  <a:pt x="0" y="0"/>
                </a:moveTo>
                <a:lnTo>
                  <a:pt x="1813546" y="0"/>
                </a:lnTo>
                <a:lnTo>
                  <a:pt x="1813546" y="1054124"/>
                </a:lnTo>
                <a:lnTo>
                  <a:pt x="0" y="1054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2938068" y="7265024"/>
            <a:ext cx="13093197" cy="3584263"/>
          </a:xfrm>
          <a:custGeom>
            <a:avLst/>
            <a:gdLst/>
            <a:ahLst/>
            <a:cxnLst/>
            <a:rect r="r" b="b" t="t" l="l"/>
            <a:pathLst>
              <a:path h="3584263" w="13093197">
                <a:moveTo>
                  <a:pt x="0" y="0"/>
                </a:moveTo>
                <a:lnTo>
                  <a:pt x="13093197" y="0"/>
                </a:lnTo>
                <a:lnTo>
                  <a:pt x="13093197" y="3584263"/>
                </a:lnTo>
                <a:lnTo>
                  <a:pt x="0" y="35842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56988" y="3860148"/>
            <a:ext cx="4033094" cy="37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2722" spc="47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Load Data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9668" y="4745359"/>
            <a:ext cx="3267733" cy="101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975" spc="341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Membaca file CSV ke dalam DataFrame Pandas.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233235" y="3860148"/>
            <a:ext cx="4167599" cy="37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2722" spc="47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Merging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736797" y="4498943"/>
            <a:ext cx="3267733" cy="150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975" spc="341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Menggabungkan movies_df dan ratings_df berdasarkan kolom kunci movieID.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56542" y="4566750"/>
            <a:ext cx="2527902" cy="421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30025" indent="-165013" lvl="1">
              <a:lnSpc>
                <a:spcPts val="1559"/>
              </a:lnSpc>
              <a:buFont typeface="Arial"/>
              <a:buChar char="•"/>
            </a:pPr>
            <a:r>
              <a:rPr lang="en-US" sz="1528" spc="264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Menghapus kolom yang tidak perlu (drop null).</a:t>
            </a:r>
          </a:p>
          <a:p>
            <a:pPr algn="ctr" marL="330025" indent="-165013" lvl="1">
              <a:lnSpc>
                <a:spcPts val="1559"/>
              </a:lnSpc>
              <a:buFont typeface="Arial"/>
              <a:buChar char="•"/>
            </a:pPr>
            <a:r>
              <a:rPr lang="en-US" sz="1528" spc="264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Menghitung Total Rating Count (Jumlah total rating per film) untuk menyaring film yang populer saja.</a:t>
            </a:r>
          </a:p>
          <a:p>
            <a:pPr algn="ctr" marL="330025" indent="-165013" lvl="1">
              <a:lnSpc>
                <a:spcPts val="1559"/>
              </a:lnSpc>
              <a:buFont typeface="Arial"/>
              <a:buChar char="•"/>
            </a:pPr>
            <a:r>
              <a:rPr lang="en-US" sz="1528" spc="264">
                <a:solidFill>
                  <a:srgbClr val="3B4D82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Menentukan Threshold (misal: hanya ambil film dengan popularitas 50 rating teratas).</a:t>
            </a:r>
          </a:p>
          <a:p>
            <a:pPr algn="ctr">
              <a:lnSpc>
                <a:spcPts val="1559"/>
              </a:lnSpc>
              <a:spcBef>
                <a:spcPct val="0"/>
              </a:spcBef>
            </a:pP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6461204" y="8482421"/>
            <a:ext cx="13093197" cy="3584263"/>
          </a:xfrm>
          <a:custGeom>
            <a:avLst/>
            <a:gdLst/>
            <a:ahLst/>
            <a:cxnLst/>
            <a:rect r="r" b="b" t="t" l="l"/>
            <a:pathLst>
              <a:path h="3584263" w="13093197">
                <a:moveTo>
                  <a:pt x="0" y="0"/>
                </a:moveTo>
                <a:lnTo>
                  <a:pt x="13093197" y="0"/>
                </a:lnTo>
                <a:lnTo>
                  <a:pt x="13093197" y="3584263"/>
                </a:lnTo>
                <a:lnTo>
                  <a:pt x="0" y="35842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71166" y="683338"/>
            <a:ext cx="2795770" cy="1008328"/>
            <a:chOff x="0" y="0"/>
            <a:chExt cx="3727694" cy="13444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8694" y="683338"/>
            <a:ext cx="2795770" cy="1008328"/>
            <a:chOff x="0" y="0"/>
            <a:chExt cx="3727694" cy="1344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8615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70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12859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213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789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33863" y="1085850"/>
            <a:ext cx="10895573" cy="19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Langkah 2 - Feature Extraction (Matriks)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015401" y="8508803"/>
            <a:ext cx="5510116" cy="3684890"/>
          </a:xfrm>
          <a:custGeom>
            <a:avLst/>
            <a:gdLst/>
            <a:ahLst/>
            <a:cxnLst/>
            <a:rect r="r" b="b" t="t" l="l"/>
            <a:pathLst>
              <a:path h="3684890" w="5510116">
                <a:moveTo>
                  <a:pt x="0" y="0"/>
                </a:moveTo>
                <a:lnTo>
                  <a:pt x="5510116" y="0"/>
                </a:lnTo>
                <a:lnTo>
                  <a:pt x="5510116" y="3684890"/>
                </a:lnTo>
                <a:lnTo>
                  <a:pt x="0" y="3684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66059" y="3155096"/>
            <a:ext cx="12355881" cy="548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Pivot Table: Mengubah data menjadi bentuk Matriks (Baris = Judul Film, Kolom = User ID, Isi = Rating).</a:t>
            </a:r>
          </a:p>
          <a:p>
            <a:pPr algn="ctr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Handling Null: Mengisi data kosong (NaN) dengan 0 (artinya user tidak memberi rating/belum nonton).</a:t>
            </a:r>
          </a:p>
          <a:p>
            <a:pPr algn="ctr">
              <a:lnSpc>
                <a:spcPts val="3359"/>
              </a:lnSpc>
            </a:pPr>
          </a:p>
          <a:p>
            <a:pPr algn="ctr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CSR Matrix (Compressed Sparse Row): Mengonversi tabel pivot menjadi matriks sparse menggunakan library scipy.</a:t>
            </a:r>
          </a:p>
          <a:p>
            <a:pPr algn="ctr">
              <a:lnSpc>
                <a:spcPts val="3359"/>
              </a:lnSpc>
            </a:pPr>
          </a:p>
          <a:p>
            <a:pPr algn="ctr" marL="659475" indent="-329738" lvl="1">
              <a:lnSpc>
                <a:spcPts val="3359"/>
              </a:lnSpc>
              <a:buFont typeface="Arial"/>
              <a:buChar char="•"/>
            </a:pPr>
            <a:r>
              <a:rPr lang="en-US" sz="3054">
                <a:solidFill>
                  <a:srgbClr val="00375B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Tujuannya: Efisiensi memori karena data didominasi angka 0.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7276167"/>
            <a:ext cx="8125286" cy="5433785"/>
          </a:xfrm>
          <a:custGeom>
            <a:avLst/>
            <a:gdLst/>
            <a:ahLst/>
            <a:cxnLst/>
            <a:rect r="r" b="b" t="t" l="l"/>
            <a:pathLst>
              <a:path h="5433785" w="8125286">
                <a:moveTo>
                  <a:pt x="0" y="0"/>
                </a:moveTo>
                <a:lnTo>
                  <a:pt x="8125286" y="0"/>
                </a:lnTo>
                <a:lnTo>
                  <a:pt x="8125286" y="5433785"/>
                </a:lnTo>
                <a:lnTo>
                  <a:pt x="0" y="5433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615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7010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12859" y="8286645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213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78979" y="8642189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6213" y="562282"/>
            <a:ext cx="10895573" cy="19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Langkah 3 - Modeling KNN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72259" y="2870232"/>
            <a:ext cx="12743483" cy="483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961" indent="-291980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Library: from sklearn.neighbors import NearestNeighbors</a:t>
            </a:r>
          </a:p>
          <a:p>
            <a:pPr algn="l">
              <a:lnSpc>
                <a:spcPts val="2975"/>
              </a:lnSpc>
            </a:pPr>
          </a:p>
          <a:p>
            <a:pPr algn="l" marL="583961" indent="-291980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Konfigurasi Model:</a:t>
            </a:r>
          </a:p>
          <a:p>
            <a:pPr algn="l" marL="1167921" indent="-389307" lvl="2">
              <a:lnSpc>
                <a:spcPts val="2975"/>
              </a:lnSpc>
              <a:buFont typeface="Arial"/>
              <a:buChar char="⚬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Metric: cosine (Mengukur kemiripan sudut antar vektor, bukan jarak garis lurus).</a:t>
            </a:r>
          </a:p>
          <a:p>
            <a:pPr algn="l" marL="1167921" indent="-389307" lvl="2">
              <a:lnSpc>
                <a:spcPts val="2975"/>
              </a:lnSpc>
              <a:buFont typeface="Arial"/>
              <a:buChar char="⚬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Algorithm: brute (Komputasi langsung ke seluruh data).</a:t>
            </a:r>
          </a:p>
          <a:p>
            <a:pPr algn="l">
              <a:lnSpc>
                <a:spcPts val="2975"/>
              </a:lnSpc>
            </a:pPr>
          </a:p>
          <a:p>
            <a:pPr algn="l" marL="583961" indent="-291980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Training: model_knn.fit(movie_features_df_matrix)</a:t>
            </a:r>
          </a:p>
          <a:p>
            <a:pPr algn="l">
              <a:lnSpc>
                <a:spcPts val="2975"/>
              </a:lnSpc>
            </a:pPr>
          </a:p>
          <a:p>
            <a:pPr algn="l">
              <a:lnSpc>
                <a:spcPts val="2975"/>
              </a:lnSpc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Catatan Pembicara: Di sini kita tidak menggunakan Euclidean Distance, tapi Cosine Similarity karena lebih cocok untuk sistem rekomendasi teks/item.</a:t>
            </a:r>
          </a:p>
          <a:p>
            <a:pPr algn="l">
              <a:lnSpc>
                <a:spcPts val="2975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15401" y="7415855"/>
            <a:ext cx="5510116" cy="3684890"/>
          </a:xfrm>
          <a:custGeom>
            <a:avLst/>
            <a:gdLst/>
            <a:ahLst/>
            <a:cxnLst/>
            <a:rect r="r" b="b" t="t" l="l"/>
            <a:pathLst>
              <a:path h="3684890" w="5510116">
                <a:moveTo>
                  <a:pt x="0" y="0"/>
                </a:moveTo>
                <a:lnTo>
                  <a:pt x="5510116" y="0"/>
                </a:lnTo>
                <a:lnTo>
                  <a:pt x="5510116" y="3684890"/>
                </a:lnTo>
                <a:lnTo>
                  <a:pt x="0" y="3684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66430" y="5289356"/>
            <a:ext cx="8125286" cy="5433785"/>
          </a:xfrm>
          <a:custGeom>
            <a:avLst/>
            <a:gdLst/>
            <a:ahLst/>
            <a:cxnLst/>
            <a:rect r="r" b="b" t="t" l="l"/>
            <a:pathLst>
              <a:path h="5433785" w="8125286">
                <a:moveTo>
                  <a:pt x="0" y="0"/>
                </a:moveTo>
                <a:lnTo>
                  <a:pt x="8125287" y="0"/>
                </a:lnTo>
                <a:lnTo>
                  <a:pt x="8125287" y="5433785"/>
                </a:lnTo>
                <a:lnTo>
                  <a:pt x="0" y="5433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9712" y="505132"/>
            <a:ext cx="2674596" cy="1345336"/>
            <a:chOff x="0" y="0"/>
            <a:chExt cx="3566129" cy="17937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52360" y="1220374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66129" cy="1423850"/>
            </a:xfrm>
            <a:custGeom>
              <a:avLst/>
              <a:gdLst/>
              <a:ahLst/>
              <a:cxnLst/>
              <a:rect r="r" b="b" t="t" l="l"/>
              <a:pathLst>
                <a:path h="1423850" w="3566129">
                  <a:moveTo>
                    <a:pt x="0" y="0"/>
                  </a:moveTo>
                  <a:lnTo>
                    <a:pt x="3566129" y="0"/>
                  </a:lnTo>
                  <a:lnTo>
                    <a:pt x="3566129" y="1423850"/>
                  </a:lnTo>
                  <a:lnTo>
                    <a:pt x="0" y="1423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8763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102398" y="593377"/>
            <a:ext cx="2674596" cy="1345336"/>
            <a:chOff x="0" y="0"/>
            <a:chExt cx="3566129" cy="17937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52360" y="1220374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66129" cy="1423850"/>
            </a:xfrm>
            <a:custGeom>
              <a:avLst/>
              <a:gdLst/>
              <a:ahLst/>
              <a:cxnLst/>
              <a:rect r="r" b="b" t="t" l="l"/>
              <a:pathLst>
                <a:path h="1423850" w="3566129">
                  <a:moveTo>
                    <a:pt x="0" y="0"/>
                  </a:moveTo>
                  <a:lnTo>
                    <a:pt x="3566129" y="0"/>
                  </a:lnTo>
                  <a:lnTo>
                    <a:pt x="3566129" y="1423850"/>
                  </a:lnTo>
                  <a:lnTo>
                    <a:pt x="0" y="1423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8763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867" y="380643"/>
            <a:ext cx="1442530" cy="1152221"/>
          </a:xfrm>
          <a:custGeom>
            <a:avLst/>
            <a:gdLst/>
            <a:ahLst/>
            <a:cxnLst/>
            <a:rect r="r" b="b" t="t" l="l"/>
            <a:pathLst>
              <a:path h="1152221" w="1442530">
                <a:moveTo>
                  <a:pt x="0" y="0"/>
                </a:moveTo>
                <a:lnTo>
                  <a:pt x="1442530" y="0"/>
                </a:lnTo>
                <a:lnTo>
                  <a:pt x="1442530" y="1152221"/>
                </a:lnTo>
                <a:lnTo>
                  <a:pt x="0" y="1152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6213" y="1380182"/>
            <a:ext cx="10895573" cy="19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Langkah 4 - Prediksi &amp; Rekomendasi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932890" y="956754"/>
            <a:ext cx="713849" cy="771034"/>
          </a:xfrm>
          <a:custGeom>
            <a:avLst/>
            <a:gdLst/>
            <a:ahLst/>
            <a:cxnLst/>
            <a:rect r="r" b="b" t="t" l="l"/>
            <a:pathLst>
              <a:path h="771034" w="713849">
                <a:moveTo>
                  <a:pt x="0" y="0"/>
                </a:moveTo>
                <a:lnTo>
                  <a:pt x="713849" y="0"/>
                </a:lnTo>
                <a:lnTo>
                  <a:pt x="713849" y="771034"/>
                </a:lnTo>
                <a:lnTo>
                  <a:pt x="0" y="771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28810" y="1850469"/>
            <a:ext cx="713849" cy="771034"/>
          </a:xfrm>
          <a:custGeom>
            <a:avLst/>
            <a:gdLst/>
            <a:ahLst/>
            <a:cxnLst/>
            <a:rect r="r" b="b" t="t" l="l"/>
            <a:pathLst>
              <a:path h="771034" w="713849">
                <a:moveTo>
                  <a:pt x="0" y="0"/>
                </a:moveTo>
                <a:lnTo>
                  <a:pt x="713849" y="0"/>
                </a:lnTo>
                <a:lnTo>
                  <a:pt x="713849" y="771034"/>
                </a:lnTo>
                <a:lnTo>
                  <a:pt x="0" y="771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53851" y="7196622"/>
            <a:ext cx="1162802" cy="1088674"/>
          </a:xfrm>
          <a:custGeom>
            <a:avLst/>
            <a:gdLst/>
            <a:ahLst/>
            <a:cxnLst/>
            <a:rect r="r" b="b" t="t" l="l"/>
            <a:pathLst>
              <a:path h="1088674" w="1162802">
                <a:moveTo>
                  <a:pt x="0" y="0"/>
                </a:moveTo>
                <a:lnTo>
                  <a:pt x="1162802" y="0"/>
                </a:lnTo>
                <a:lnTo>
                  <a:pt x="1162802" y="1088674"/>
                </a:lnTo>
                <a:lnTo>
                  <a:pt x="0" y="1088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58656" y="8285296"/>
            <a:ext cx="22778410" cy="2581180"/>
            <a:chOff x="0" y="0"/>
            <a:chExt cx="30371214" cy="3441574"/>
          </a:xfrm>
        </p:grpSpPr>
        <p:sp>
          <p:nvSpPr>
            <p:cNvPr name="Freeform 9" id="9"/>
            <p:cNvSpPr/>
            <p:nvPr/>
          </p:nvSpPr>
          <p:spPr>
            <a:xfrm flipH="false" flipV="false" rot="-300089">
              <a:off x="24443606" y="81759"/>
              <a:ext cx="1950670" cy="1719028"/>
            </a:xfrm>
            <a:custGeom>
              <a:avLst/>
              <a:gdLst/>
              <a:ahLst/>
              <a:cxnLst/>
              <a:rect r="r" b="b" t="t" l="l"/>
              <a:pathLst>
                <a:path h="1719028" w="1950670">
                  <a:moveTo>
                    <a:pt x="0" y="0"/>
                  </a:moveTo>
                  <a:lnTo>
                    <a:pt x="1950669" y="0"/>
                  </a:lnTo>
                  <a:lnTo>
                    <a:pt x="1950669" y="1719027"/>
                  </a:lnTo>
                  <a:lnTo>
                    <a:pt x="0" y="171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3430"/>
              <a:ext cx="9753600" cy="3438144"/>
            </a:xfrm>
            <a:custGeom>
              <a:avLst/>
              <a:gdLst/>
              <a:ahLst/>
              <a:cxnLst/>
              <a:rect r="r" b="b" t="t" l="l"/>
              <a:pathLst>
                <a:path h="343814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38144"/>
                  </a:lnTo>
                  <a:lnTo>
                    <a:pt x="0" y="343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411361" y="3430"/>
              <a:ext cx="9753600" cy="3438144"/>
            </a:xfrm>
            <a:custGeom>
              <a:avLst/>
              <a:gdLst/>
              <a:ahLst/>
              <a:cxnLst/>
              <a:rect r="r" b="b" t="t" l="l"/>
              <a:pathLst>
                <a:path h="343814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38144"/>
                  </a:lnTo>
                  <a:lnTo>
                    <a:pt x="0" y="343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632492" y="3430"/>
              <a:ext cx="9753600" cy="3438144"/>
            </a:xfrm>
            <a:custGeom>
              <a:avLst/>
              <a:gdLst/>
              <a:ahLst/>
              <a:cxnLst/>
              <a:rect r="r" b="b" t="t" l="l"/>
              <a:pathLst>
                <a:path h="343814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38144"/>
                  </a:lnTo>
                  <a:lnTo>
                    <a:pt x="0" y="343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043853" y="3430"/>
              <a:ext cx="9753600" cy="3438144"/>
            </a:xfrm>
            <a:custGeom>
              <a:avLst/>
              <a:gdLst/>
              <a:ahLst/>
              <a:cxnLst/>
              <a:rect r="r" b="b" t="t" l="l"/>
              <a:pathLst>
                <a:path h="343814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38144"/>
                  </a:lnTo>
                  <a:lnTo>
                    <a:pt x="0" y="343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617614" y="3430"/>
              <a:ext cx="9753600" cy="3438144"/>
            </a:xfrm>
            <a:custGeom>
              <a:avLst/>
              <a:gdLst/>
              <a:ahLst/>
              <a:cxnLst/>
              <a:rect r="r" b="b" t="t" l="l"/>
              <a:pathLst>
                <a:path h="343814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438144"/>
                  </a:lnTo>
                  <a:lnTo>
                    <a:pt x="0" y="343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598874" y="927647"/>
            <a:ext cx="2003985" cy="1528039"/>
          </a:xfrm>
          <a:custGeom>
            <a:avLst/>
            <a:gdLst/>
            <a:ahLst/>
            <a:cxnLst/>
            <a:rect r="r" b="b" t="t" l="l"/>
            <a:pathLst>
              <a:path h="1528039" w="2003985">
                <a:moveTo>
                  <a:pt x="0" y="0"/>
                </a:moveTo>
                <a:lnTo>
                  <a:pt x="2003986" y="0"/>
                </a:lnTo>
                <a:lnTo>
                  <a:pt x="2003986" y="1528039"/>
                </a:lnTo>
                <a:lnTo>
                  <a:pt x="0" y="15280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50400" y="278299"/>
            <a:ext cx="1863039" cy="1054946"/>
          </a:xfrm>
          <a:custGeom>
            <a:avLst/>
            <a:gdLst/>
            <a:ahLst/>
            <a:cxnLst/>
            <a:rect r="r" b="b" t="t" l="l"/>
            <a:pathLst>
              <a:path h="1054946" w="1863039">
                <a:moveTo>
                  <a:pt x="0" y="0"/>
                </a:moveTo>
                <a:lnTo>
                  <a:pt x="1863039" y="0"/>
                </a:lnTo>
                <a:lnTo>
                  <a:pt x="1863039" y="1054946"/>
                </a:lnTo>
                <a:lnTo>
                  <a:pt x="0" y="10549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939187">
            <a:off x="16632189" y="8870382"/>
            <a:ext cx="1254222" cy="1105283"/>
          </a:xfrm>
          <a:custGeom>
            <a:avLst/>
            <a:gdLst/>
            <a:ahLst/>
            <a:cxnLst/>
            <a:rect r="r" b="b" t="t" l="l"/>
            <a:pathLst>
              <a:path h="1105283" w="1254222">
                <a:moveTo>
                  <a:pt x="0" y="0"/>
                </a:moveTo>
                <a:lnTo>
                  <a:pt x="1254222" y="0"/>
                </a:lnTo>
                <a:lnTo>
                  <a:pt x="1254222" y="1105283"/>
                </a:lnTo>
                <a:lnTo>
                  <a:pt x="0" y="11052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51858" y="805772"/>
            <a:ext cx="2003985" cy="1528039"/>
          </a:xfrm>
          <a:custGeom>
            <a:avLst/>
            <a:gdLst/>
            <a:ahLst/>
            <a:cxnLst/>
            <a:rect r="r" b="b" t="t" l="l"/>
            <a:pathLst>
              <a:path h="1528039" w="2003985">
                <a:moveTo>
                  <a:pt x="0" y="0"/>
                </a:moveTo>
                <a:lnTo>
                  <a:pt x="2003985" y="0"/>
                </a:lnTo>
                <a:lnTo>
                  <a:pt x="2003985" y="1528039"/>
                </a:lnTo>
                <a:lnTo>
                  <a:pt x="0" y="15280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772259" y="3468415"/>
            <a:ext cx="12743483" cy="446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961" indent="-291980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Input: Memilih satu judul film secara acak atau spesifik (Query Index).</a:t>
            </a:r>
          </a:p>
          <a:p>
            <a:pPr algn="l">
              <a:lnSpc>
                <a:spcPts val="2975"/>
              </a:lnSpc>
            </a:pPr>
          </a:p>
          <a:p>
            <a:pPr algn="l" marL="583961" indent="-291980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Proses:</a:t>
            </a:r>
          </a:p>
          <a:p>
            <a:pPr algn="l" marL="583961" indent="-291980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 </a:t>
            </a: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Model mencari tetangga terdekat menggunakan fungsi .kneighbors.</a:t>
            </a:r>
          </a:p>
          <a:p>
            <a:pPr algn="l" marL="583961" indent="-291980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Mengembalikan Distance (Jarak) dan Indices (Indeks film yang mirip).</a:t>
            </a:r>
          </a:p>
          <a:p>
            <a:pPr algn="l">
              <a:lnSpc>
                <a:spcPts val="2975"/>
              </a:lnSpc>
            </a:pPr>
          </a:p>
          <a:p>
            <a:pPr algn="l" marL="583961" indent="-291980" lvl="1">
              <a:lnSpc>
                <a:spcPts val="2975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Output: Menampilkan daftar film yang direkomendasikan berdasarkan jarak terdekat.</a:t>
            </a:r>
          </a:p>
          <a:p>
            <a:pPr algn="l">
              <a:lnSpc>
                <a:spcPts val="29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5327" y="1028700"/>
            <a:ext cx="2795770" cy="1008328"/>
            <a:chOff x="0" y="0"/>
            <a:chExt cx="3727694" cy="13444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38694" y="683338"/>
            <a:ext cx="2795770" cy="1008328"/>
            <a:chOff x="0" y="0"/>
            <a:chExt cx="3727694" cy="1344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8652" y="771029"/>
              <a:ext cx="2903333" cy="573408"/>
            </a:xfrm>
            <a:custGeom>
              <a:avLst/>
              <a:gdLst/>
              <a:ahLst/>
              <a:cxnLst/>
              <a:rect r="r" b="b" t="t" l="l"/>
              <a:pathLst>
                <a:path h="573408" w="2903333">
                  <a:moveTo>
                    <a:pt x="0" y="0"/>
                  </a:moveTo>
                  <a:lnTo>
                    <a:pt x="2903333" y="0"/>
                  </a:lnTo>
                  <a:lnTo>
                    <a:pt x="2903333" y="573408"/>
                  </a:lnTo>
                  <a:lnTo>
                    <a:pt x="0" y="57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7694" cy="1057733"/>
            </a:xfrm>
            <a:custGeom>
              <a:avLst/>
              <a:gdLst/>
              <a:ahLst/>
              <a:cxnLst/>
              <a:rect r="r" b="b" t="t" l="l"/>
              <a:pathLst>
                <a:path h="1057733" w="3727694">
                  <a:moveTo>
                    <a:pt x="0" y="0"/>
                  </a:moveTo>
                  <a:lnTo>
                    <a:pt x="3727694" y="0"/>
                  </a:lnTo>
                  <a:lnTo>
                    <a:pt x="3727694" y="1057733"/>
                  </a:lnTo>
                  <a:lnTo>
                    <a:pt x="0" y="105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696213" y="1083399"/>
            <a:ext cx="10895573" cy="196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Analisis Eksperimen Nilai 'K'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158099" y="8354688"/>
            <a:ext cx="11387788" cy="2831229"/>
          </a:xfrm>
          <a:custGeom>
            <a:avLst/>
            <a:gdLst/>
            <a:ahLst/>
            <a:cxnLst/>
            <a:rect r="r" b="b" t="t" l="l"/>
            <a:pathLst>
              <a:path h="2831229" w="11387788">
                <a:moveTo>
                  <a:pt x="0" y="0"/>
                </a:moveTo>
                <a:lnTo>
                  <a:pt x="11387788" y="0"/>
                </a:lnTo>
                <a:lnTo>
                  <a:pt x="11387788" y="2831229"/>
                </a:lnTo>
                <a:lnTo>
                  <a:pt x="0" y="2831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5339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64073" y="7961442"/>
            <a:ext cx="11387788" cy="2831229"/>
          </a:xfrm>
          <a:custGeom>
            <a:avLst/>
            <a:gdLst/>
            <a:ahLst/>
            <a:cxnLst/>
            <a:rect r="r" b="b" t="t" l="l"/>
            <a:pathLst>
              <a:path h="2831229" w="11387788">
                <a:moveTo>
                  <a:pt x="0" y="0"/>
                </a:moveTo>
                <a:lnTo>
                  <a:pt x="11387788" y="0"/>
                </a:lnTo>
                <a:lnTo>
                  <a:pt x="11387788" y="2831229"/>
                </a:lnTo>
                <a:lnTo>
                  <a:pt x="0" y="2831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5339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19612" y="3509057"/>
            <a:ext cx="12538355" cy="470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924" indent="-281462" lvl="1">
              <a:lnSpc>
                <a:spcPts val="2659"/>
              </a:lnSpc>
              <a:buFont typeface="Arial"/>
              <a:buChar char="•"/>
            </a:pPr>
            <a:r>
              <a:rPr lang="en-US" sz="2607" spc="45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Percobaan: Mengubah nilai n_neighbors (K).</a:t>
            </a:r>
          </a:p>
          <a:p>
            <a:pPr algn="l">
              <a:lnSpc>
                <a:spcPts val="2659"/>
              </a:lnSpc>
            </a:pPr>
            <a:r>
              <a:rPr lang="en-US" sz="2607" spc="45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    </a:t>
            </a:r>
            <a:r>
              <a:rPr lang="en-US" sz="2607" spc="45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K=10: Memberikan 10 rekomendasi film.</a:t>
            </a:r>
          </a:p>
          <a:p>
            <a:pPr algn="l">
              <a:lnSpc>
                <a:spcPts val="2659"/>
              </a:lnSpc>
            </a:pPr>
            <a:r>
              <a:rPr lang="en-US" sz="2607" spc="45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    </a:t>
            </a:r>
            <a:r>
              <a:rPr lang="en-US" sz="2607" spc="45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K=5: Memberikan 5 rekomendasi film.</a:t>
            </a:r>
          </a:p>
          <a:p>
            <a:pPr algn="l">
              <a:lnSpc>
                <a:spcPts val="2659"/>
              </a:lnSpc>
            </a:pPr>
          </a:p>
          <a:p>
            <a:pPr algn="l" marL="562924" indent="-281462" lvl="1">
              <a:lnSpc>
                <a:spcPts val="2659"/>
              </a:lnSpc>
              <a:buFont typeface="Arial"/>
              <a:buChar char="•"/>
            </a:pPr>
            <a:r>
              <a:rPr lang="en-US" sz="2607" spc="45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Observasi:</a:t>
            </a:r>
          </a:p>
          <a:p>
            <a:pPr algn="l" marL="562924" indent="-281462" lvl="1">
              <a:lnSpc>
                <a:spcPts val="2659"/>
              </a:lnSpc>
              <a:buAutoNum type="arabicPeriod" startAt="1"/>
            </a:pPr>
            <a:r>
              <a:rPr lang="en-US" sz="2607" spc="45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Semakin kecil K, rekomendasi sangat spesifik pada kemiripan terdekat.</a:t>
            </a:r>
          </a:p>
          <a:p>
            <a:pPr algn="l" marL="562924" indent="-281462" lvl="1">
              <a:lnSpc>
                <a:spcPts val="2659"/>
              </a:lnSpc>
              <a:buAutoNum type="arabicPeriod" startAt="1"/>
            </a:pPr>
            <a:r>
              <a:rPr lang="en-US" sz="2607" spc="45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Semakin besar K, rekomendasi semakin meluas variannya.</a:t>
            </a:r>
          </a:p>
          <a:p>
            <a:pPr algn="l">
              <a:lnSpc>
                <a:spcPts val="2659"/>
              </a:lnSpc>
            </a:pPr>
          </a:p>
          <a:p>
            <a:pPr algn="l" marL="562924" indent="-281462" lvl="1">
              <a:lnSpc>
                <a:spcPts val="2659"/>
              </a:lnSpc>
              <a:buFont typeface="Arial"/>
              <a:buChar char="•"/>
            </a:pPr>
            <a:r>
              <a:rPr lang="en-US" sz="2607" spc="45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Contoh Hasil:</a:t>
            </a:r>
          </a:p>
          <a:p>
            <a:pPr algn="l" marL="562924" indent="-281462" lvl="1">
              <a:lnSpc>
                <a:spcPts val="2659"/>
              </a:lnSpc>
              <a:buFont typeface="Arial"/>
              <a:buChar char="•"/>
            </a:pPr>
            <a:r>
              <a:rPr lang="en-US" sz="2607" spc="451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Input: Casper $\rightarrow$ Rekomendasi: Santa Clause, Pocahontas, Jumanji, Lion King.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DAG6KVydXkE</dc:identifier>
  <dcterms:modified xsi:type="dcterms:W3CDTF">2011-08-01T06:04:30Z</dcterms:modified>
  <cp:revision>1</cp:revision>
  <dc:title>Biru dan Putih Simpel Modern Tugas Presentasi</dc:title>
</cp:coreProperties>
</file>